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74" r:id="rId3"/>
    <p:sldId id="260" r:id="rId4"/>
    <p:sldId id="266" r:id="rId5"/>
    <p:sldId id="275" r:id="rId6"/>
    <p:sldId id="276" r:id="rId7"/>
    <p:sldId id="259" r:id="rId8"/>
    <p:sldId id="261" r:id="rId9"/>
    <p:sldId id="263" r:id="rId10"/>
    <p:sldId id="262" r:id="rId11"/>
    <p:sldId id="264" r:id="rId12"/>
    <p:sldId id="265" r:id="rId13"/>
    <p:sldId id="278" r:id="rId14"/>
    <p:sldId id="277" r:id="rId15"/>
    <p:sldId id="269" r:id="rId16"/>
    <p:sldId id="270" r:id="rId17"/>
    <p:sldId id="271" r:id="rId18"/>
    <p:sldId id="273"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F3897CB-A175-4E32-8D6C-C71A6342E399}">
          <p14:sldIdLst>
            <p14:sldId id="257"/>
            <p14:sldId id="274"/>
            <p14:sldId id="260"/>
            <p14:sldId id="266"/>
            <p14:sldId id="275"/>
            <p14:sldId id="276"/>
            <p14:sldId id="259"/>
            <p14:sldId id="261"/>
            <p14:sldId id="263"/>
            <p14:sldId id="262"/>
            <p14:sldId id="264"/>
            <p14:sldId id="265"/>
            <p14:sldId id="278"/>
            <p14:sldId id="277"/>
            <p14:sldId id="269"/>
            <p14:sldId id="270"/>
            <p14:sldId id="271"/>
            <p14:sldId id="273"/>
            <p14:sldId id="27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51" autoAdjust="0"/>
    <p:restoredTop sz="94660"/>
  </p:normalViewPr>
  <p:slideViewPr>
    <p:cSldViewPr snapToGrid="0">
      <p:cViewPr varScale="1">
        <p:scale>
          <a:sx n="91" d="100"/>
          <a:sy n="91" d="100"/>
        </p:scale>
        <p:origin x="90" y="996"/>
      </p:cViewPr>
      <p:guideLst/>
    </p:cSldViewPr>
  </p:slideViewPr>
  <p:notesTextViewPr>
    <p:cViewPr>
      <p:scale>
        <a:sx n="1" d="1"/>
        <a:sy n="1" d="1"/>
      </p:scale>
      <p:origin x="0" y="0"/>
    </p:cViewPr>
  </p:notesTextViewPr>
  <p:notesViewPr>
    <p:cSldViewPr snapToGrid="0">
      <p:cViewPr varScale="1">
        <p:scale>
          <a:sx n="94" d="100"/>
          <a:sy n="94" d="100"/>
        </p:scale>
        <p:origin x="153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091C1-1258-42D6-AFC3-E50E96C63CB8}" type="datetimeFigureOut">
              <a:rPr lang="en-US" smtClean="0"/>
              <a:t>11/13/2018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F4203E-2143-4EFA-9020-E20F0DF7F41C}" type="slidenum">
              <a:rPr lang="en-US" smtClean="0"/>
              <a:t>‹#›</a:t>
            </a:fld>
            <a:endParaRPr lang="en-US"/>
          </a:p>
        </p:txBody>
      </p:sp>
    </p:spTree>
    <p:extLst>
      <p:ext uri="{BB962C8B-B14F-4D97-AF65-F5344CB8AC3E}">
        <p14:creationId xmlns:p14="http://schemas.microsoft.com/office/powerpoint/2010/main" val="4010092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1</a:t>
            </a:fld>
            <a:endParaRPr lang="en-US"/>
          </a:p>
        </p:txBody>
      </p:sp>
    </p:spTree>
    <p:extLst>
      <p:ext uri="{BB962C8B-B14F-4D97-AF65-F5344CB8AC3E}">
        <p14:creationId xmlns:p14="http://schemas.microsoft.com/office/powerpoint/2010/main" val="1769653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Relative to 2014, the number of IL residents enrolled outside the state has increased by 5%</a:t>
            </a:r>
          </a:p>
          <a:p>
            <a:r>
              <a:rPr lang="en-US" dirty="0" smtClean="0"/>
              <a:t>In 2016, the net loss of IL residents to colleges in other states was -19,278</a:t>
            </a:r>
          </a:p>
          <a:p>
            <a:r>
              <a:rPr lang="en-US" dirty="0" smtClean="0"/>
              <a:t>Relative to 2000, outmigration </a:t>
            </a:r>
            <a:r>
              <a:rPr lang="en-US" baseline="0" dirty="0" smtClean="0"/>
              <a:t>has increased by 73%</a:t>
            </a:r>
          </a:p>
        </p:txBody>
      </p:sp>
      <p:sp>
        <p:nvSpPr>
          <p:cNvPr id="4" name="Slide Number Placeholder 3"/>
          <p:cNvSpPr>
            <a:spLocks noGrp="1"/>
          </p:cNvSpPr>
          <p:nvPr>
            <p:ph type="sldNum" sz="quarter" idx="10"/>
          </p:nvPr>
        </p:nvSpPr>
        <p:spPr/>
        <p:txBody>
          <a:bodyPr/>
          <a:lstStyle/>
          <a:p>
            <a:fld id="{84F4203E-2143-4EFA-9020-E20F0DF7F41C}" type="slidenum">
              <a:rPr lang="en-US" smtClean="0"/>
              <a:t>12</a:t>
            </a:fld>
            <a:endParaRPr lang="en-US"/>
          </a:p>
        </p:txBody>
      </p:sp>
    </p:spTree>
    <p:extLst>
      <p:ext uri="{BB962C8B-B14F-4D97-AF65-F5344CB8AC3E}">
        <p14:creationId xmlns:p14="http://schemas.microsoft.com/office/powerpoint/2010/main" val="3102001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14</a:t>
            </a:fld>
            <a:endParaRPr lang="en-US"/>
          </a:p>
        </p:txBody>
      </p:sp>
    </p:spTree>
    <p:extLst>
      <p:ext uri="{BB962C8B-B14F-4D97-AF65-F5344CB8AC3E}">
        <p14:creationId xmlns:p14="http://schemas.microsoft.com/office/powerpoint/2010/main" val="3030198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4F4203E-2143-4EFA-9020-E20F0DF7F41C}" type="slidenum">
              <a:rPr lang="en-US" smtClean="0"/>
              <a:t>15</a:t>
            </a:fld>
            <a:endParaRPr lang="en-US"/>
          </a:p>
        </p:txBody>
      </p:sp>
    </p:spTree>
    <p:extLst>
      <p:ext uri="{BB962C8B-B14F-4D97-AF65-F5344CB8AC3E}">
        <p14:creationId xmlns:p14="http://schemas.microsoft.com/office/powerpoint/2010/main" val="370973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100-0823 – if students make</a:t>
            </a:r>
            <a:r>
              <a:rPr lang="en-US" baseline="0" dirty="0" smtClean="0"/>
              <a:t> the deadline AND continue to meet the program’s eligibility requirements, they are guaranteed a MAP grant</a:t>
            </a:r>
          </a:p>
          <a:p>
            <a:r>
              <a:rPr lang="en-US" baseline="0" dirty="0" smtClean="0"/>
              <a:t>100-1015 – public universities can apply to ISAC for grant funds and must match the amount they receive with an equal amount of institutional funding</a:t>
            </a:r>
          </a:p>
          <a:p>
            <a:r>
              <a:rPr lang="en-US" baseline="0" dirty="0" smtClean="0"/>
              <a:t>100-824  Aimed at increasing students who reverse transfer credits to obtain associate’s degrees</a:t>
            </a:r>
          </a:p>
          <a:p>
            <a:r>
              <a:rPr lang="en-US" baseline="0" dirty="0" smtClean="0"/>
              <a:t>100-1007 Aimed at helping to match HS students with programs in their areas of interest</a:t>
            </a:r>
          </a:p>
          <a:p>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16</a:t>
            </a:fld>
            <a:endParaRPr lang="en-US"/>
          </a:p>
        </p:txBody>
      </p:sp>
    </p:spTree>
    <p:extLst>
      <p:ext uri="{BB962C8B-B14F-4D97-AF65-F5344CB8AC3E}">
        <p14:creationId xmlns:p14="http://schemas.microsoft.com/office/powerpoint/2010/main" val="1792787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Provisions include, but not limited to, mandate for CCs, right of first refusal for CCs, faculty qualifications,</a:t>
            </a:r>
            <a:r>
              <a:rPr lang="en-US" baseline="0" dirty="0" smtClean="0"/>
              <a:t> professional development, etc.</a:t>
            </a:r>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17</a:t>
            </a:fld>
            <a:endParaRPr lang="en-US"/>
          </a:p>
        </p:txBody>
      </p:sp>
    </p:spTree>
    <p:extLst>
      <p:ext uri="{BB962C8B-B14F-4D97-AF65-F5344CB8AC3E}">
        <p14:creationId xmlns:p14="http://schemas.microsoft.com/office/powerpoint/2010/main" val="657994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Secretary </a:t>
            </a:r>
            <a:r>
              <a:rPr lang="en-US" dirty="0" err="1" smtClean="0"/>
              <a:t>DeVos</a:t>
            </a:r>
            <a:r>
              <a:rPr lang="en-US" dirty="0" smtClean="0"/>
              <a:t>, DoE has taken step to weaken</a:t>
            </a:r>
            <a:r>
              <a:rPr lang="en-US" baseline="0" dirty="0" smtClean="0"/>
              <a:t> consumer protection laws enacted by Obama’s administration, including potential elimination of:</a:t>
            </a:r>
          </a:p>
          <a:p>
            <a:r>
              <a:rPr lang="en-US" baseline="0" dirty="0" smtClean="0"/>
              <a:t>--Gainful employment rules increase accountability for for-profit IHE by tying federal student aid dollars to student employment outcomes.</a:t>
            </a:r>
          </a:p>
          <a:p>
            <a:r>
              <a:rPr lang="en-US" dirty="0" smtClean="0"/>
              <a:t>--Borrower-defense rule allowed students to</a:t>
            </a:r>
            <a:r>
              <a:rPr lang="en-US" baseline="0" dirty="0" smtClean="0"/>
              <a:t> apply for federal student loan forgiveness in cases where they claim institutions misled them about the quality of their programs and their potential employability as graduates. (e.g. Corinthian, ITT Tech, </a:t>
            </a:r>
            <a:r>
              <a:rPr lang="en-US" baseline="0" dirty="0" err="1" smtClean="0"/>
              <a:t>Adtalem</a:t>
            </a:r>
            <a:r>
              <a:rPr lang="en-US" baseline="0" dirty="0" smtClean="0"/>
              <a:t>/DeVry).</a:t>
            </a:r>
          </a:p>
          <a:p>
            <a:r>
              <a:rPr lang="en-US" baseline="0" dirty="0" smtClean="0"/>
              <a:t>--Public Service Loan Forgiveness allows individuals employed in the public or nonprofit sector to apply for loan forgiveness after ten years of making payments on their loans. However, many applications have been denied due to confusion about eligibility resulting from unclear wording of the statute.</a:t>
            </a:r>
            <a:endParaRPr lang="en-US" dirty="0" smtClean="0"/>
          </a:p>
          <a:p>
            <a:r>
              <a:rPr lang="en-US" dirty="0" smtClean="0"/>
              <a:t>One possible version of a</a:t>
            </a:r>
            <a:r>
              <a:rPr lang="en-US" baseline="0" dirty="0" smtClean="0"/>
              <a:t> new HEA, the PROSPER act, would do just that.</a:t>
            </a:r>
          </a:p>
          <a:p>
            <a:r>
              <a:rPr lang="en-US" baseline="0" dirty="0" smtClean="0"/>
              <a:t>However, Democrats are likely to propose a version of the HEA like Aim Higher which would strengthen and expand those provisions.</a:t>
            </a:r>
          </a:p>
          <a:p>
            <a:endParaRPr lang="en-US" baseline="0" dirty="0" smtClean="0"/>
          </a:p>
          <a:p>
            <a:r>
              <a:rPr lang="en-US" baseline="0" dirty="0" smtClean="0"/>
              <a:t>Maybe establishment of other task forces like the Behavioral Health and College and Career Interest Task Forces.</a:t>
            </a:r>
          </a:p>
          <a:p>
            <a:r>
              <a:rPr lang="en-US" baseline="0" dirty="0" smtClean="0"/>
              <a:t>Statutory Responsibilities include, for example, budget compilation, program and institution approvals, maintenance of information system, and several reports to the GA (underrepresented groups, new, closed and </a:t>
            </a:r>
            <a:r>
              <a:rPr lang="en-US" baseline="0" dirty="0" err="1" smtClean="0"/>
              <a:t>underperformin</a:t>
            </a:r>
            <a:r>
              <a:rPr lang="en-US" baseline="0" dirty="0" smtClean="0"/>
              <a:t> programs).</a:t>
            </a:r>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18</a:t>
            </a:fld>
            <a:endParaRPr lang="en-US"/>
          </a:p>
        </p:txBody>
      </p:sp>
    </p:spTree>
    <p:extLst>
      <p:ext uri="{BB962C8B-B14F-4D97-AF65-F5344CB8AC3E}">
        <p14:creationId xmlns:p14="http://schemas.microsoft.com/office/powerpoint/2010/main" val="297135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19</a:t>
            </a:fld>
            <a:endParaRPr lang="en-US"/>
          </a:p>
        </p:txBody>
      </p:sp>
    </p:spTree>
    <p:extLst>
      <p:ext uri="{BB962C8B-B14F-4D97-AF65-F5344CB8AC3E}">
        <p14:creationId xmlns:p14="http://schemas.microsoft.com/office/powerpoint/2010/main" val="3177239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2</a:t>
            </a:fld>
            <a:endParaRPr lang="en-US"/>
          </a:p>
        </p:txBody>
      </p:sp>
    </p:spTree>
    <p:extLst>
      <p:ext uri="{BB962C8B-B14F-4D97-AF65-F5344CB8AC3E}">
        <p14:creationId xmlns:p14="http://schemas.microsoft.com/office/powerpoint/2010/main" val="3398256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3</a:t>
            </a:fld>
            <a:endParaRPr lang="en-US"/>
          </a:p>
        </p:txBody>
      </p:sp>
    </p:spTree>
    <p:extLst>
      <p:ext uri="{BB962C8B-B14F-4D97-AF65-F5344CB8AC3E}">
        <p14:creationId xmlns:p14="http://schemas.microsoft.com/office/powerpoint/2010/main" val="1718721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for this and the following 3 slides came from a</a:t>
            </a:r>
            <a:r>
              <a:rPr lang="en-US" baseline="0" dirty="0" smtClean="0"/>
              <a:t> report released in 2018 by the National Student Clearinghouse.</a:t>
            </a:r>
          </a:p>
          <a:p>
            <a:r>
              <a:rPr lang="en-US" baseline="0" dirty="0" smtClean="0"/>
              <a:t>National Student Clearinghouse is a secure repository for various datasets including financial aid, enrollment, and completion data.</a:t>
            </a:r>
            <a:endParaRPr lang="en-US" dirty="0"/>
          </a:p>
        </p:txBody>
      </p:sp>
      <p:sp>
        <p:nvSpPr>
          <p:cNvPr id="4" name="Slide Number Placeholder 3"/>
          <p:cNvSpPr>
            <a:spLocks noGrp="1"/>
          </p:cNvSpPr>
          <p:nvPr>
            <p:ph type="sldNum" sz="quarter" idx="10"/>
          </p:nvPr>
        </p:nvSpPr>
        <p:spPr/>
        <p:txBody>
          <a:bodyPr/>
          <a:lstStyle/>
          <a:p>
            <a:fld id="{84F4203E-2143-4EFA-9020-E20F0DF7F41C}" type="slidenum">
              <a:rPr lang="en-US" smtClean="0"/>
              <a:t>4</a:t>
            </a:fld>
            <a:endParaRPr lang="en-US"/>
          </a:p>
        </p:txBody>
      </p:sp>
    </p:spTree>
    <p:extLst>
      <p:ext uri="{BB962C8B-B14F-4D97-AF65-F5344CB8AC3E}">
        <p14:creationId xmlns:p14="http://schemas.microsoft.com/office/powerpoint/2010/main" val="4273260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cohort entered a community college in 2010</a:t>
            </a:r>
          </a:p>
          <a:p>
            <a:r>
              <a:rPr lang="en-US" dirty="0" smtClean="0"/>
              <a:t>Illinois leads the nation in bachelor’s degree completion rates among community college students who transfer to four-year colleges.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Our average is 11.6 percentage points higher than the national average.</a:t>
            </a:r>
          </a:p>
          <a:p>
            <a:r>
              <a:rPr lang="en-US" dirty="0" smtClean="0"/>
              <a:t>Relative to other national leaders, IL serves significantly</a:t>
            </a:r>
            <a:r>
              <a:rPr lang="en-US" baseline="0" dirty="0" smtClean="0"/>
              <a:t> more community college transfer students, IHEs, and transfer-in students.</a:t>
            </a:r>
          </a:p>
          <a:p>
            <a:r>
              <a:rPr lang="en-US" baseline="0" dirty="0" smtClean="0"/>
              <a:t>Note that full-time and part-time students were included in the cohort which suppressed the completion rate.</a:t>
            </a:r>
          </a:p>
          <a:p>
            <a:r>
              <a:rPr lang="en-US" baseline="0" dirty="0" smtClean="0"/>
              <a:t>Note also that students who enrolled in dual-credit or dual-enrollment courses were not included which also suppressed the completion rate.</a:t>
            </a:r>
          </a:p>
          <a:p>
            <a:r>
              <a:rPr lang="en-US" baseline="0" dirty="0" smtClean="0"/>
              <a:t>These two facts make the results even more impressive.</a:t>
            </a:r>
          </a:p>
          <a:p>
            <a:r>
              <a:rPr lang="en-US" baseline="0" dirty="0" smtClean="0"/>
              <a:t>Transfer success in IL is a result of two complementary statewide transfer tools: IAI and </a:t>
            </a:r>
            <a:r>
              <a:rPr lang="en-US" baseline="0" dirty="0" err="1" smtClean="0"/>
              <a:t>MyCreditsTransfer</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84F4203E-2143-4EFA-9020-E20F0DF7F41C}" type="slidenum">
              <a:rPr lang="en-US" smtClean="0"/>
              <a:t>7</a:t>
            </a:fld>
            <a:endParaRPr lang="en-US"/>
          </a:p>
        </p:txBody>
      </p:sp>
    </p:spTree>
    <p:extLst>
      <p:ext uri="{BB962C8B-B14F-4D97-AF65-F5344CB8AC3E}">
        <p14:creationId xmlns:p14="http://schemas.microsoft.com/office/powerpoint/2010/main" val="354881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8</a:t>
            </a:fld>
            <a:endParaRPr lang="en-US"/>
          </a:p>
        </p:txBody>
      </p:sp>
    </p:spTree>
    <p:extLst>
      <p:ext uri="{BB962C8B-B14F-4D97-AF65-F5344CB8AC3E}">
        <p14:creationId xmlns:p14="http://schemas.microsoft.com/office/powerpoint/2010/main" val="2467389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9</a:t>
            </a:fld>
            <a:endParaRPr lang="en-US"/>
          </a:p>
        </p:txBody>
      </p:sp>
    </p:spTree>
    <p:extLst>
      <p:ext uri="{BB962C8B-B14F-4D97-AF65-F5344CB8AC3E}">
        <p14:creationId xmlns:p14="http://schemas.microsoft.com/office/powerpoint/2010/main" val="3024058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10</a:t>
            </a:fld>
            <a:endParaRPr lang="en-US"/>
          </a:p>
        </p:txBody>
      </p:sp>
    </p:spTree>
    <p:extLst>
      <p:ext uri="{BB962C8B-B14F-4D97-AF65-F5344CB8AC3E}">
        <p14:creationId xmlns:p14="http://schemas.microsoft.com/office/powerpoint/2010/main" val="852894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4203E-2143-4EFA-9020-E20F0DF7F41C}" type="slidenum">
              <a:rPr lang="en-US" smtClean="0"/>
              <a:t>11</a:t>
            </a:fld>
            <a:endParaRPr lang="en-US"/>
          </a:p>
        </p:txBody>
      </p:sp>
    </p:spTree>
    <p:extLst>
      <p:ext uri="{BB962C8B-B14F-4D97-AF65-F5344CB8AC3E}">
        <p14:creationId xmlns:p14="http://schemas.microsoft.com/office/powerpoint/2010/main" val="3227799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91135"/>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smtClean="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47" y="5941162"/>
            <a:ext cx="1450905" cy="762520"/>
          </a:xfrm>
          <a:prstGeom prst="rect">
            <a:avLst/>
          </a:prstGeom>
        </p:spPr>
      </p:pic>
      <p:pic>
        <p:nvPicPr>
          <p:cNvPr id="10" name="Picture 9"/>
          <p:cNvPicPr>
            <a:picLocks noChangeAspect="1"/>
          </p:cNvPicPr>
          <p:nvPr userDrawn="1"/>
        </p:nvPicPr>
        <p:blipFill>
          <a:blip r:embed="rId3"/>
          <a:stretch>
            <a:fillRect/>
          </a:stretch>
        </p:blipFill>
        <p:spPr>
          <a:xfrm>
            <a:off x="1563652" y="6305595"/>
            <a:ext cx="4686300" cy="419100"/>
          </a:xfrm>
          <a:prstGeom prst="rect">
            <a:avLst/>
          </a:prstGeom>
        </p:spPr>
      </p:pic>
      <p:sp>
        <p:nvSpPr>
          <p:cNvPr id="11" name="Title 10"/>
          <p:cNvSpPr>
            <a:spLocks noGrp="1"/>
          </p:cNvSpPr>
          <p:nvPr>
            <p:ph type="title"/>
          </p:nvPr>
        </p:nvSpPr>
        <p:spPr/>
        <p:txBody>
          <a:bodyPr/>
          <a:lstStyle>
            <a:lvl1pPr algn="ctr">
              <a:defRPr/>
            </a:lvl1pPr>
          </a:lstStyle>
          <a:p>
            <a:endParaRPr lang="en-US" dirty="0"/>
          </a:p>
        </p:txBody>
      </p:sp>
    </p:spTree>
    <p:extLst>
      <p:ext uri="{BB962C8B-B14F-4D97-AF65-F5344CB8AC3E}">
        <p14:creationId xmlns:p14="http://schemas.microsoft.com/office/powerpoint/2010/main" val="211186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a:blip r:embed="rId2"/>
          <a:stretch>
            <a:fillRect/>
          </a:stretch>
        </p:blipFill>
        <p:spPr>
          <a:xfrm>
            <a:off x="110987" y="5956644"/>
            <a:ext cx="5867400" cy="828675"/>
          </a:xfrm>
          <a:prstGeom prst="rect">
            <a:avLst/>
          </a:prstGeom>
        </p:spPr>
      </p:pic>
    </p:spTree>
    <p:extLst>
      <p:ext uri="{BB962C8B-B14F-4D97-AF65-F5344CB8AC3E}">
        <p14:creationId xmlns:p14="http://schemas.microsoft.com/office/powerpoint/2010/main" val="26198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233991" cy="4071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a:stretch>
            <a:fillRect/>
          </a:stretch>
        </p:blipFill>
        <p:spPr>
          <a:xfrm>
            <a:off x="150744" y="5897562"/>
            <a:ext cx="5867400" cy="828675"/>
          </a:xfrm>
          <a:prstGeom prst="rect">
            <a:avLst/>
          </a:prstGeom>
        </p:spPr>
      </p:pic>
    </p:spTree>
    <p:extLst>
      <p:ext uri="{BB962C8B-B14F-4D97-AF65-F5344CB8AC3E}">
        <p14:creationId xmlns:p14="http://schemas.microsoft.com/office/powerpoint/2010/main" val="557110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546074" cy="556170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19391" cy="55617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a:stretch>
            <a:fillRect/>
          </a:stretch>
        </p:blipFill>
        <p:spPr>
          <a:xfrm>
            <a:off x="120926" y="5926827"/>
            <a:ext cx="5867400" cy="828675"/>
          </a:xfrm>
          <a:prstGeom prst="rect">
            <a:avLst/>
          </a:prstGeom>
        </p:spPr>
      </p:pic>
    </p:spTree>
    <p:extLst>
      <p:ext uri="{BB962C8B-B14F-4D97-AF65-F5344CB8AC3E}">
        <p14:creationId xmlns:p14="http://schemas.microsoft.com/office/powerpoint/2010/main" val="263459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091135"/>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smtClean="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156" y="5864394"/>
            <a:ext cx="1450905" cy="762520"/>
          </a:xfrm>
          <a:prstGeom prst="rect">
            <a:avLst/>
          </a:prstGeom>
        </p:spPr>
      </p:pic>
      <p:pic>
        <p:nvPicPr>
          <p:cNvPr id="10" name="Picture 9"/>
          <p:cNvPicPr>
            <a:picLocks noChangeAspect="1"/>
          </p:cNvPicPr>
          <p:nvPr userDrawn="1"/>
        </p:nvPicPr>
        <p:blipFill>
          <a:blip r:embed="rId3"/>
          <a:stretch>
            <a:fillRect/>
          </a:stretch>
        </p:blipFill>
        <p:spPr>
          <a:xfrm>
            <a:off x="1643061" y="6245654"/>
            <a:ext cx="4686300" cy="419100"/>
          </a:xfrm>
          <a:prstGeom prst="rect">
            <a:avLst/>
          </a:prstGeom>
        </p:spPr>
      </p:pic>
      <p:sp>
        <p:nvSpPr>
          <p:cNvPr id="11" name="Title 10"/>
          <p:cNvSpPr>
            <a:spLocks noGrp="1"/>
          </p:cNvSpPr>
          <p:nvPr>
            <p:ph type="title"/>
          </p:nvPr>
        </p:nvSpPr>
        <p:spPr/>
        <p:txBody>
          <a:bodyPr/>
          <a:lstStyle>
            <a:lvl1pPr algn="ctr">
              <a:defRPr/>
            </a:lvl1pPr>
          </a:lstStyle>
          <a:p>
            <a:endParaRPr lang="en-US" dirty="0"/>
          </a:p>
        </p:txBody>
      </p:sp>
    </p:spTree>
    <p:extLst>
      <p:ext uri="{BB962C8B-B14F-4D97-AF65-F5344CB8AC3E}">
        <p14:creationId xmlns:p14="http://schemas.microsoft.com/office/powerpoint/2010/main" val="215533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1378" y="455437"/>
            <a:ext cx="10515600" cy="1325563"/>
          </a:xfrm>
        </p:spPr>
        <p:txBody>
          <a:bodyPr/>
          <a:lstStyle/>
          <a:p>
            <a:r>
              <a:rPr lang="en-US" smtClean="0"/>
              <a:t>Click to edit Master title style</a:t>
            </a:r>
            <a:endParaRPr lang="en-US"/>
          </a:p>
        </p:txBody>
      </p:sp>
      <p:sp>
        <p:nvSpPr>
          <p:cNvPr id="3" name="Content Placeholder 2"/>
          <p:cNvSpPr>
            <a:spLocks noGrp="1"/>
          </p:cNvSpPr>
          <p:nvPr>
            <p:ph idx="1"/>
          </p:nvPr>
        </p:nvSpPr>
        <p:spPr>
          <a:xfrm>
            <a:off x="697395" y="1833801"/>
            <a:ext cx="10303565" cy="39302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a:stretch>
            <a:fillRect/>
          </a:stretch>
        </p:blipFill>
        <p:spPr>
          <a:xfrm>
            <a:off x="150744" y="5897009"/>
            <a:ext cx="5867400" cy="828675"/>
          </a:xfrm>
          <a:prstGeom prst="rect">
            <a:avLst/>
          </a:prstGeom>
        </p:spPr>
      </p:pic>
    </p:spTree>
    <p:extLst>
      <p:ext uri="{BB962C8B-B14F-4D97-AF65-F5344CB8AC3E}">
        <p14:creationId xmlns:p14="http://schemas.microsoft.com/office/powerpoint/2010/main" val="325799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61869"/>
            <a:ext cx="105156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2320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userDrawn="1"/>
        </p:nvPicPr>
        <p:blipFill>
          <a:blip r:embed="rId2"/>
          <a:stretch>
            <a:fillRect/>
          </a:stretch>
        </p:blipFill>
        <p:spPr>
          <a:xfrm>
            <a:off x="222250" y="5906949"/>
            <a:ext cx="5867400" cy="828675"/>
          </a:xfrm>
          <a:prstGeom prst="rect">
            <a:avLst/>
          </a:prstGeom>
        </p:spPr>
      </p:pic>
    </p:spTree>
    <p:extLst>
      <p:ext uri="{BB962C8B-B14F-4D97-AF65-F5344CB8AC3E}">
        <p14:creationId xmlns:p14="http://schemas.microsoft.com/office/powerpoint/2010/main" val="31280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257800" cy="4071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068957" cy="4071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a:stretch>
            <a:fillRect/>
          </a:stretch>
        </p:blipFill>
        <p:spPr>
          <a:xfrm>
            <a:off x="228600" y="5897562"/>
            <a:ext cx="5867400" cy="828675"/>
          </a:xfrm>
          <a:prstGeom prst="rect">
            <a:avLst/>
          </a:prstGeom>
        </p:spPr>
      </p:pic>
    </p:spTree>
    <p:extLst>
      <p:ext uri="{BB962C8B-B14F-4D97-AF65-F5344CB8AC3E}">
        <p14:creationId xmlns:p14="http://schemas.microsoft.com/office/powerpoint/2010/main" val="399740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6"/>
            <a:ext cx="5157787" cy="3421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6"/>
            <a:ext cx="5183188" cy="3421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a:stretch>
            <a:fillRect/>
          </a:stretch>
        </p:blipFill>
        <p:spPr>
          <a:xfrm>
            <a:off x="130175" y="5926827"/>
            <a:ext cx="5867400" cy="828675"/>
          </a:xfrm>
          <a:prstGeom prst="rect">
            <a:avLst/>
          </a:prstGeom>
        </p:spPr>
      </p:pic>
    </p:spTree>
    <p:extLst>
      <p:ext uri="{BB962C8B-B14F-4D97-AF65-F5344CB8AC3E}">
        <p14:creationId xmlns:p14="http://schemas.microsoft.com/office/powerpoint/2010/main" val="64865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p:cNvPicPr>
            <a:picLocks noChangeAspect="1"/>
          </p:cNvPicPr>
          <p:nvPr userDrawn="1"/>
        </p:nvPicPr>
        <p:blipFill>
          <a:blip r:embed="rId2"/>
          <a:stretch>
            <a:fillRect/>
          </a:stretch>
        </p:blipFill>
        <p:spPr>
          <a:xfrm>
            <a:off x="81170" y="5936767"/>
            <a:ext cx="5867400" cy="828675"/>
          </a:xfrm>
          <a:prstGeom prst="rect">
            <a:avLst/>
          </a:prstGeom>
        </p:spPr>
      </p:pic>
    </p:spTree>
    <p:extLst>
      <p:ext uri="{BB962C8B-B14F-4D97-AF65-F5344CB8AC3E}">
        <p14:creationId xmlns:p14="http://schemas.microsoft.com/office/powerpoint/2010/main" val="27124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190500" y="5926827"/>
            <a:ext cx="5867400" cy="828675"/>
          </a:xfrm>
          <a:prstGeom prst="rect">
            <a:avLst/>
          </a:prstGeom>
        </p:spPr>
      </p:pic>
    </p:spTree>
    <p:extLst>
      <p:ext uri="{BB962C8B-B14F-4D97-AF65-F5344CB8AC3E}">
        <p14:creationId xmlns:p14="http://schemas.microsoft.com/office/powerpoint/2010/main" val="20519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a:blip r:embed="rId2"/>
          <a:stretch>
            <a:fillRect/>
          </a:stretch>
        </p:blipFill>
        <p:spPr>
          <a:xfrm>
            <a:off x="120926" y="5956644"/>
            <a:ext cx="5867400" cy="828675"/>
          </a:xfrm>
          <a:prstGeom prst="rect">
            <a:avLst/>
          </a:prstGeom>
        </p:spPr>
      </p:pic>
    </p:spTree>
    <p:extLst>
      <p:ext uri="{BB962C8B-B14F-4D97-AF65-F5344CB8AC3E}">
        <p14:creationId xmlns:p14="http://schemas.microsoft.com/office/powerpoint/2010/main" val="59141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D6F6B-BBA9-4BBF-AEE2-4F9368A7A282}" type="datetimeFigureOut">
              <a:rPr lang="en-US" smtClean="0"/>
              <a:t>11/13/2018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EF339-DFCB-40D1-BEFD-FA6C7C1A7A56}" type="slidenum">
              <a:rPr lang="en-US" smtClean="0"/>
              <a:t>‹#›</a:t>
            </a:fld>
            <a:endParaRPr lang="en-US"/>
          </a:p>
        </p:txBody>
      </p:sp>
    </p:spTree>
    <p:extLst>
      <p:ext uri="{BB962C8B-B14F-4D97-AF65-F5344CB8AC3E}">
        <p14:creationId xmlns:p14="http://schemas.microsoft.com/office/powerpoint/2010/main" val="410029694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3999" y="2091134"/>
            <a:ext cx="9418983" cy="3493740"/>
          </a:xfrm>
        </p:spPr>
        <p:txBody>
          <a:bodyPr>
            <a:normAutofit/>
          </a:bodyPr>
          <a:lstStyle/>
          <a:p>
            <a:r>
              <a:rPr lang="en-US" dirty="0" smtClean="0"/>
              <a:t>Illinois Association of Colleges of Teacher Education</a:t>
            </a:r>
            <a:br>
              <a:rPr lang="en-US" dirty="0" smtClean="0"/>
            </a:br>
            <a:r>
              <a:rPr lang="en-US" dirty="0" smtClean="0"/>
              <a:t>Fall Conference</a:t>
            </a:r>
            <a:br>
              <a:rPr lang="en-US" dirty="0" smtClean="0"/>
            </a:br>
            <a:r>
              <a:rPr lang="en-US" dirty="0" smtClean="0"/>
              <a:t>Normal, Illinois</a:t>
            </a:r>
            <a:br>
              <a:rPr lang="en-US" dirty="0" smtClean="0"/>
            </a:br>
            <a:r>
              <a:rPr lang="en-US" dirty="0" smtClean="0"/>
              <a:t>November 9, 2018</a:t>
            </a:r>
          </a:p>
          <a:p>
            <a:endParaRPr lang="en-US" dirty="0"/>
          </a:p>
          <a:p>
            <a:r>
              <a:rPr lang="en-US" dirty="0" smtClean="0"/>
              <a:t>Sophia Gehlhausen Anderson, M.S.</a:t>
            </a:r>
            <a:br>
              <a:rPr lang="en-US" dirty="0" smtClean="0"/>
            </a:br>
            <a:r>
              <a:rPr lang="en-US" dirty="0" smtClean="0"/>
              <a:t>Assistant Director for Academic Affairs</a:t>
            </a:r>
            <a:br>
              <a:rPr lang="en-US" dirty="0" smtClean="0"/>
            </a:br>
            <a:r>
              <a:rPr lang="en-US" dirty="0" smtClean="0"/>
              <a:t>Illinois Board of Higher Education</a:t>
            </a:r>
            <a:endParaRPr lang="en-US" dirty="0"/>
          </a:p>
        </p:txBody>
      </p:sp>
      <p:sp>
        <p:nvSpPr>
          <p:cNvPr id="3" name="Title 2"/>
          <p:cNvSpPr>
            <a:spLocks noGrp="1"/>
          </p:cNvSpPr>
          <p:nvPr>
            <p:ph type="title"/>
          </p:nvPr>
        </p:nvSpPr>
        <p:spPr/>
        <p:txBody>
          <a:bodyPr/>
          <a:lstStyle/>
          <a:p>
            <a:r>
              <a:rPr lang="en-US" dirty="0" smtClean="0"/>
              <a:t>Illinois Board of Higher Education Update</a:t>
            </a:r>
            <a:endParaRPr lang="en-US" dirty="0"/>
          </a:p>
        </p:txBody>
      </p:sp>
    </p:spTree>
    <p:extLst>
      <p:ext uri="{BB962C8B-B14F-4D97-AF65-F5344CB8AC3E}">
        <p14:creationId xmlns:p14="http://schemas.microsoft.com/office/powerpoint/2010/main" val="191188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Reverse Transfer</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Amendment to Senate Bill 2354 passed June 2018</a:t>
            </a:r>
          </a:p>
          <a:p>
            <a:r>
              <a:rPr lang="en-US" dirty="0" smtClean="0"/>
              <a:t>Defines “reverse transfer of credit” as “the transfer of earned academic credit from a State university to a community college for the purpose of obtaining an associate degree at the community college.”</a:t>
            </a:r>
          </a:p>
          <a:p>
            <a:r>
              <a:rPr lang="en-US" dirty="0" smtClean="0"/>
              <a:t>Mandates IBHE and ICCB to develop a policy to foster reverse transfer of credit.</a:t>
            </a:r>
          </a:p>
          <a:p>
            <a:r>
              <a:rPr lang="en-US" dirty="0" smtClean="0"/>
              <a:t>Facilitated by the National Student Clearinghouse® to make transferring possible within and between states and reduce the administrative load on institutions.</a:t>
            </a:r>
          </a:p>
          <a:p>
            <a:r>
              <a:rPr lang="en-US" dirty="0" smtClean="0"/>
              <a:t>66 percent of students transfer </a:t>
            </a:r>
            <a:r>
              <a:rPr lang="en-US" u="sng" dirty="0" smtClean="0"/>
              <a:t>before</a:t>
            </a:r>
            <a:r>
              <a:rPr lang="en-US" dirty="0" smtClean="0"/>
              <a:t> earning an associate’s degree.</a:t>
            </a:r>
            <a:endParaRPr lang="en-US" dirty="0"/>
          </a:p>
        </p:txBody>
      </p:sp>
    </p:spTree>
    <p:extLst>
      <p:ext uri="{BB962C8B-B14F-4D97-AF65-F5344CB8AC3E}">
        <p14:creationId xmlns:p14="http://schemas.microsoft.com/office/powerpoint/2010/main" val="2952609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Transfer – Benefits to Students</a:t>
            </a:r>
            <a:endParaRPr lang="en-US" dirty="0"/>
          </a:p>
        </p:txBody>
      </p:sp>
      <p:sp>
        <p:nvSpPr>
          <p:cNvPr id="3" name="Content Placeholder 2"/>
          <p:cNvSpPr>
            <a:spLocks noGrp="1"/>
          </p:cNvSpPr>
          <p:nvPr>
            <p:ph idx="1"/>
          </p:nvPr>
        </p:nvSpPr>
        <p:spPr>
          <a:xfrm>
            <a:off x="697395" y="1575383"/>
            <a:ext cx="10303565" cy="3404121"/>
          </a:xfrm>
        </p:spPr>
        <p:txBody>
          <a:bodyPr>
            <a:normAutofit lnSpcReduction="10000"/>
          </a:bodyPr>
          <a:lstStyle/>
          <a:p>
            <a:r>
              <a:rPr lang="en-US" dirty="0" smtClean="0"/>
              <a:t>Gives a feeling of accomplishment and provides positive momentum towards a bachelor’s degree (in one sample, 84% of students who earned an associate’s degree completed their bachelor’s degree</a:t>
            </a:r>
            <a:r>
              <a:rPr lang="en-US" baseline="30000" dirty="0" smtClean="0"/>
              <a:t>1</a:t>
            </a:r>
            <a:r>
              <a:rPr lang="en-US" dirty="0" smtClean="0"/>
              <a:t>)</a:t>
            </a:r>
          </a:p>
          <a:p>
            <a:r>
              <a:rPr lang="en-US" dirty="0" smtClean="0"/>
              <a:t>Increases student income while in college and lifetime earnings (studies show completing an associate’s degree yields approximately $4,640-$7,160 per annum in extra earnings</a:t>
            </a:r>
            <a:r>
              <a:rPr lang="en-US" baseline="30000" dirty="0" smtClean="0"/>
              <a:t>2</a:t>
            </a:r>
            <a:r>
              <a:rPr lang="en-US" dirty="0" smtClean="0"/>
              <a:t>)</a:t>
            </a:r>
          </a:p>
          <a:p>
            <a:r>
              <a:rPr lang="en-US" dirty="0" smtClean="0"/>
              <a:t>Targets student population with highest student loan default rates and makes repayment more attainable</a:t>
            </a:r>
            <a:r>
              <a:rPr lang="en-US" baseline="30000" dirty="0" smtClean="0"/>
              <a:t>3</a:t>
            </a:r>
            <a:endParaRPr lang="en-US" baseline="30000" dirty="0"/>
          </a:p>
        </p:txBody>
      </p:sp>
      <p:sp>
        <p:nvSpPr>
          <p:cNvPr id="4" name="TextBox 3"/>
          <p:cNvSpPr txBox="1"/>
          <p:nvPr/>
        </p:nvSpPr>
        <p:spPr>
          <a:xfrm>
            <a:off x="437322" y="5118652"/>
            <a:ext cx="10356574" cy="861774"/>
          </a:xfrm>
          <a:prstGeom prst="rect">
            <a:avLst/>
          </a:prstGeom>
          <a:noFill/>
        </p:spPr>
        <p:txBody>
          <a:bodyPr wrap="square" rtlCol="0">
            <a:spAutoFit/>
          </a:bodyPr>
          <a:lstStyle/>
          <a:p>
            <a:r>
              <a:rPr lang="en-US" sz="1200" baseline="30000" dirty="0" smtClean="0"/>
              <a:t>1</a:t>
            </a:r>
            <a:r>
              <a:rPr lang="en-US" sz="1200" dirty="0" smtClean="0"/>
              <a:t> Boren, R. et al. (2014). Reverse Transfer and Degree </a:t>
            </a:r>
            <a:r>
              <a:rPr lang="en-US" sz="1200" dirty="0"/>
              <a:t>A</a:t>
            </a:r>
            <a:r>
              <a:rPr lang="en-US" sz="1200" dirty="0" smtClean="0"/>
              <a:t>warding </a:t>
            </a:r>
            <a:r>
              <a:rPr lang="en-US" sz="1200" dirty="0"/>
              <a:t>A</a:t>
            </a:r>
            <a:r>
              <a:rPr lang="en-US" sz="1200" dirty="0" smtClean="0"/>
              <a:t>greements to Help </a:t>
            </a:r>
            <a:r>
              <a:rPr lang="en-US" sz="1200" dirty="0"/>
              <a:t>T</a:t>
            </a:r>
            <a:r>
              <a:rPr lang="en-US" sz="1200" dirty="0" smtClean="0"/>
              <a:t>ransfers </a:t>
            </a:r>
            <a:r>
              <a:rPr lang="en-US" sz="1200" dirty="0"/>
              <a:t>E</a:t>
            </a:r>
            <a:r>
              <a:rPr lang="en-US" sz="1200" dirty="0" smtClean="0"/>
              <a:t>arn </a:t>
            </a:r>
            <a:r>
              <a:rPr lang="en-US" sz="1200" dirty="0"/>
              <a:t>T</a:t>
            </a:r>
            <a:r>
              <a:rPr lang="en-US" sz="1200" dirty="0" smtClean="0"/>
              <a:t>heir Associate’s at a Four </a:t>
            </a:r>
            <a:r>
              <a:rPr lang="en-US" sz="1200" dirty="0"/>
              <a:t>Y</a:t>
            </a:r>
            <a:r>
              <a:rPr lang="en-US" sz="1200" dirty="0" smtClean="0"/>
              <a:t>ear </a:t>
            </a:r>
            <a:r>
              <a:rPr lang="en-US" sz="1200" dirty="0"/>
              <a:t>S</a:t>
            </a:r>
            <a:r>
              <a:rPr lang="en-US" sz="1200" dirty="0" smtClean="0"/>
              <a:t>chool.</a:t>
            </a:r>
          </a:p>
          <a:p>
            <a:r>
              <a:rPr lang="en-US" sz="1200" baseline="30000" dirty="0" smtClean="0"/>
              <a:t>2</a:t>
            </a:r>
            <a:r>
              <a:rPr lang="en-US" sz="1200" dirty="0" smtClean="0"/>
              <a:t> Belfield, C &amp; Bailey, T. (2017). The Labor </a:t>
            </a:r>
            <a:r>
              <a:rPr lang="en-US" sz="1200" dirty="0"/>
              <a:t>M</a:t>
            </a:r>
            <a:r>
              <a:rPr lang="en-US" sz="1200" dirty="0" smtClean="0"/>
              <a:t>arket </a:t>
            </a:r>
            <a:r>
              <a:rPr lang="en-US" sz="1200" dirty="0"/>
              <a:t>R</a:t>
            </a:r>
            <a:r>
              <a:rPr lang="en-US" sz="1200" dirty="0" smtClean="0"/>
              <a:t>eturns to Sub-baccalaureate College: A Review. Center for Analysis of Postsecondary Education and Employment.</a:t>
            </a:r>
          </a:p>
          <a:p>
            <a:r>
              <a:rPr lang="en-US" sz="1200" baseline="30000" dirty="0" smtClean="0"/>
              <a:t>3</a:t>
            </a:r>
            <a:r>
              <a:rPr lang="en-US" sz="1200" dirty="0" smtClean="0"/>
              <a:t> Federal Reserve Bank of New York Consumer Credit Panel and Equifax. Published in </a:t>
            </a:r>
            <a:r>
              <a:rPr lang="en-US" sz="1200" dirty="0" err="1" smtClean="0"/>
              <a:t>TheUpshot</a:t>
            </a:r>
            <a:r>
              <a:rPr lang="en-US" sz="1200" dirty="0" smtClean="0"/>
              <a:t>, NYT, August 31, 2015.</a:t>
            </a:r>
          </a:p>
          <a:p>
            <a:endParaRPr lang="en-US" sz="1400" dirty="0"/>
          </a:p>
        </p:txBody>
      </p:sp>
    </p:spTree>
    <p:extLst>
      <p:ext uri="{BB962C8B-B14F-4D97-AF65-F5344CB8AC3E}">
        <p14:creationId xmlns:p14="http://schemas.microsoft.com/office/powerpoint/2010/main" val="111288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1325563"/>
          </a:xfrm>
        </p:spPr>
        <p:txBody>
          <a:bodyPr>
            <a:normAutofit/>
          </a:bodyPr>
          <a:lstStyle/>
          <a:p>
            <a:r>
              <a:rPr lang="en-US" sz="4300" dirty="0" smtClean="0"/>
              <a:t>Outmigration of Freshmen Students from Illinois</a:t>
            </a:r>
            <a:endParaRPr lang="en-US" sz="4300" dirty="0"/>
          </a:p>
        </p:txBody>
      </p:sp>
      <p:pic>
        <p:nvPicPr>
          <p:cNvPr id="4" name="Content Placeholder 3"/>
          <p:cNvPicPr>
            <a:picLocks noGrp="1" noChangeAspect="1"/>
          </p:cNvPicPr>
          <p:nvPr>
            <p:ph sz="half" idx="1"/>
          </p:nvPr>
        </p:nvPicPr>
        <p:blipFill>
          <a:blip r:embed="rId3"/>
          <a:stretch>
            <a:fillRect/>
          </a:stretch>
        </p:blipFill>
        <p:spPr>
          <a:xfrm>
            <a:off x="275492" y="1452556"/>
            <a:ext cx="5257800" cy="4359530"/>
          </a:xfrm>
          <a:prstGeom prst="rect">
            <a:avLst/>
          </a:prstGeom>
        </p:spPr>
      </p:pic>
      <p:sp>
        <p:nvSpPr>
          <p:cNvPr id="8" name="TextBox 7"/>
          <p:cNvSpPr txBox="1"/>
          <p:nvPr/>
        </p:nvSpPr>
        <p:spPr>
          <a:xfrm>
            <a:off x="6316317" y="5712897"/>
            <a:ext cx="4780722" cy="400110"/>
          </a:xfrm>
          <a:prstGeom prst="rect">
            <a:avLst/>
          </a:prstGeom>
          <a:noFill/>
        </p:spPr>
        <p:txBody>
          <a:bodyPr wrap="square" rtlCol="0">
            <a:spAutoFit/>
          </a:bodyPr>
          <a:lstStyle/>
          <a:p>
            <a:r>
              <a:rPr lang="en-US" sz="2000" dirty="0" smtClean="0"/>
              <a:t>Source: IBHE </a:t>
            </a:r>
            <a:r>
              <a:rPr lang="en-US" sz="2000" dirty="0" err="1" smtClean="0"/>
              <a:t>DataPoints</a:t>
            </a:r>
            <a:r>
              <a:rPr lang="en-US" sz="2000" dirty="0" smtClean="0"/>
              <a:t> 2018-1</a:t>
            </a:r>
            <a:endParaRPr lang="en-US" sz="2000" dirty="0"/>
          </a:p>
        </p:txBody>
      </p:sp>
      <p:sp>
        <p:nvSpPr>
          <p:cNvPr id="9" name="Content Placeholder 8"/>
          <p:cNvSpPr>
            <a:spLocks noGrp="1"/>
          </p:cNvSpPr>
          <p:nvPr>
            <p:ph sz="half" idx="2"/>
          </p:nvPr>
        </p:nvSpPr>
        <p:spPr>
          <a:xfrm>
            <a:off x="6172200" y="1452556"/>
            <a:ext cx="5068957" cy="4445007"/>
          </a:xfrm>
        </p:spPr>
        <p:txBody>
          <a:bodyPr>
            <a:normAutofit lnSpcReduction="10000"/>
          </a:bodyPr>
          <a:lstStyle/>
          <a:p>
            <a:r>
              <a:rPr lang="en-US" dirty="0" smtClean="0"/>
              <a:t>Outmigration has been happening for decades but in-state migration offset it for years</a:t>
            </a:r>
          </a:p>
          <a:p>
            <a:r>
              <a:rPr lang="en-US" dirty="0" smtClean="0"/>
              <a:t>Majority of out-of-state students in IL are international, in addition to CA, IN, MO, MI, NJ, &amp; WI</a:t>
            </a:r>
          </a:p>
          <a:p>
            <a:r>
              <a:rPr lang="en-US" dirty="0" smtClean="0"/>
              <a:t>Note that decrease in orange line signifies an increase in outmigration</a:t>
            </a:r>
            <a:endParaRPr lang="en-US" dirty="0"/>
          </a:p>
        </p:txBody>
      </p:sp>
    </p:spTree>
    <p:extLst>
      <p:ext uri="{BB962C8B-B14F-4D97-AF65-F5344CB8AC3E}">
        <p14:creationId xmlns:p14="http://schemas.microsoft.com/office/powerpoint/2010/main" val="324343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6098" y="365125"/>
            <a:ext cx="11437034" cy="1325563"/>
          </a:xfrm>
        </p:spPr>
        <p:txBody>
          <a:bodyPr>
            <a:normAutofit/>
          </a:bodyPr>
          <a:lstStyle/>
          <a:p>
            <a:r>
              <a:rPr lang="en-US" sz="4000" dirty="0" smtClean="0"/>
              <a:t>Outmigration: Product of Reduced State Support for HE</a:t>
            </a:r>
            <a:endParaRPr lang="en-US" sz="4000" dirty="0"/>
          </a:p>
        </p:txBody>
      </p:sp>
      <p:pic>
        <p:nvPicPr>
          <p:cNvPr id="4" name="Content Placeholder 3"/>
          <p:cNvPicPr>
            <a:picLocks noGrp="1" noChangeAspect="1"/>
          </p:cNvPicPr>
          <p:nvPr>
            <p:ph sz="half" idx="1"/>
          </p:nvPr>
        </p:nvPicPr>
        <p:blipFill>
          <a:blip r:embed="rId2"/>
          <a:stretch>
            <a:fillRect/>
          </a:stretch>
        </p:blipFill>
        <p:spPr>
          <a:xfrm>
            <a:off x="317695" y="1690688"/>
            <a:ext cx="5872089" cy="4105201"/>
          </a:xfrm>
          <a:prstGeom prst="rect">
            <a:avLst/>
          </a:prstGeom>
        </p:spPr>
      </p:pic>
      <p:pic>
        <p:nvPicPr>
          <p:cNvPr id="9" name="Content Placeholder 8"/>
          <p:cNvPicPr>
            <a:picLocks noGrp="1" noChangeAspect="1"/>
          </p:cNvPicPr>
          <p:nvPr>
            <p:ph sz="half" idx="2"/>
          </p:nvPr>
        </p:nvPicPr>
        <p:blipFill>
          <a:blip r:embed="rId3"/>
          <a:stretch>
            <a:fillRect/>
          </a:stretch>
        </p:blipFill>
        <p:spPr>
          <a:xfrm>
            <a:off x="6189784" y="1690688"/>
            <a:ext cx="5866228" cy="1866669"/>
          </a:xfrm>
          <a:prstGeom prst="rect">
            <a:avLst/>
          </a:prstGeom>
        </p:spPr>
      </p:pic>
      <p:sp>
        <p:nvSpPr>
          <p:cNvPr id="10" name="TextBox 9"/>
          <p:cNvSpPr txBox="1"/>
          <p:nvPr/>
        </p:nvSpPr>
        <p:spPr>
          <a:xfrm>
            <a:off x="6344529" y="3699803"/>
            <a:ext cx="527538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Decrease in state appropriations forces IHEs to depend more on tuition income</a:t>
            </a:r>
          </a:p>
          <a:p>
            <a:pPr marL="285750" indent="-285750">
              <a:buFont typeface="Arial" panose="020B0604020202020204" pitchFamily="34" charset="0"/>
              <a:buChar char="•"/>
            </a:pPr>
            <a:r>
              <a:rPr lang="en-US" dirty="0" smtClean="0"/>
              <a:t>Weighted tuition increased by 40.9% from 2010 to 2017, or about 5.8% per year</a:t>
            </a:r>
          </a:p>
          <a:p>
            <a:pPr marL="285750" indent="-285750">
              <a:buFont typeface="Arial" panose="020B0604020202020204" pitchFamily="34" charset="0"/>
              <a:buChar char="•"/>
            </a:pPr>
            <a:r>
              <a:rPr lang="en-US" dirty="0" smtClean="0"/>
              <a:t>This more than 3X the increase in CPI over the same time period</a:t>
            </a:r>
          </a:p>
          <a:p>
            <a:pPr marL="285750" indent="-285750">
              <a:buFont typeface="Arial" panose="020B0604020202020204" pitchFamily="34" charset="0"/>
              <a:buChar char="•"/>
            </a:pPr>
            <a:r>
              <a:rPr lang="en-US" dirty="0" smtClean="0"/>
              <a:t>Neighboring states capitalize on this and lure students out of state.</a:t>
            </a:r>
          </a:p>
          <a:p>
            <a:endParaRPr lang="en-US" dirty="0" smtClean="0"/>
          </a:p>
          <a:p>
            <a:r>
              <a:rPr lang="en-US" dirty="0" smtClean="0"/>
              <a:t>Source: IBHE </a:t>
            </a:r>
            <a:r>
              <a:rPr lang="en-US" dirty="0" err="1" smtClean="0"/>
              <a:t>DataPoints</a:t>
            </a:r>
            <a:r>
              <a:rPr lang="en-US" dirty="0" smtClean="0"/>
              <a:t> 2018-8</a:t>
            </a:r>
            <a:endParaRPr lang="en-US" dirty="0"/>
          </a:p>
        </p:txBody>
      </p:sp>
    </p:spTree>
    <p:extLst>
      <p:ext uri="{BB962C8B-B14F-4D97-AF65-F5344CB8AC3E}">
        <p14:creationId xmlns:p14="http://schemas.microsoft.com/office/powerpoint/2010/main" val="181849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Outmigration: Where Are They Going?</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Majority of students migrate to neighboring states in the Midwest</a:t>
            </a:r>
          </a:p>
          <a:p>
            <a:r>
              <a:rPr lang="en-US" dirty="0" smtClean="0"/>
              <a:t>Most </a:t>
            </a:r>
            <a:r>
              <a:rPr lang="en-US" dirty="0" err="1" smtClean="0"/>
              <a:t>outmigrants</a:t>
            </a:r>
            <a:r>
              <a:rPr lang="en-US" dirty="0" smtClean="0"/>
              <a:t> attend out-of-state public universities</a:t>
            </a:r>
          </a:p>
          <a:p>
            <a:r>
              <a:rPr lang="en-US" dirty="0" smtClean="0"/>
              <a:t>Enrollment at out-of-state private colleges decreased slightly from 2014-2016</a:t>
            </a:r>
          </a:p>
          <a:p>
            <a:pPr marL="0" indent="0">
              <a:buNone/>
            </a:pPr>
            <a:endParaRPr lang="en-US" dirty="0"/>
          </a:p>
          <a:p>
            <a:pPr marL="0" indent="0">
              <a:buNone/>
            </a:pPr>
            <a:r>
              <a:rPr lang="en-US" dirty="0" smtClean="0"/>
              <a:t>Source: IBHE </a:t>
            </a:r>
            <a:r>
              <a:rPr lang="en-US" dirty="0" err="1" smtClean="0"/>
              <a:t>DataPoints</a:t>
            </a:r>
            <a:r>
              <a:rPr lang="en-US" dirty="0" smtClean="0"/>
              <a:t> 2018-2</a:t>
            </a:r>
            <a:endParaRPr lang="en-US" dirty="0"/>
          </a:p>
        </p:txBody>
      </p:sp>
      <p:pic>
        <p:nvPicPr>
          <p:cNvPr id="7" name="Content Placeholder 6"/>
          <p:cNvPicPr>
            <a:picLocks noGrp="1" noChangeAspect="1"/>
          </p:cNvPicPr>
          <p:nvPr>
            <p:ph sz="half" idx="1"/>
          </p:nvPr>
        </p:nvPicPr>
        <p:blipFill>
          <a:blip r:embed="rId3"/>
          <a:stretch>
            <a:fillRect/>
          </a:stretch>
        </p:blipFill>
        <p:spPr>
          <a:xfrm>
            <a:off x="1133620" y="1825625"/>
            <a:ext cx="4043289" cy="3813557"/>
          </a:xfrm>
          <a:prstGeom prst="rect">
            <a:avLst/>
          </a:prstGeom>
        </p:spPr>
      </p:pic>
    </p:spTree>
    <p:extLst>
      <p:ext uri="{BB962C8B-B14F-4D97-AF65-F5344CB8AC3E}">
        <p14:creationId xmlns:p14="http://schemas.microsoft.com/office/powerpoint/2010/main" val="789264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365125"/>
            <a:ext cx="11449878" cy="1325563"/>
          </a:xfrm>
        </p:spPr>
        <p:txBody>
          <a:bodyPr>
            <a:normAutofit/>
          </a:bodyPr>
          <a:lstStyle/>
          <a:p>
            <a:r>
              <a:rPr lang="en-US" sz="4000" dirty="0" smtClean="0"/>
              <a:t>Good News: Enrollment in IL Public IHEs Has Increased</a:t>
            </a:r>
            <a:endParaRPr lang="en-US" sz="4000" dirty="0"/>
          </a:p>
        </p:txBody>
      </p:sp>
      <p:pic>
        <p:nvPicPr>
          <p:cNvPr id="6" name="Content Placeholder 5"/>
          <p:cNvPicPr>
            <a:picLocks noGrp="1" noChangeAspect="1"/>
          </p:cNvPicPr>
          <p:nvPr>
            <p:ph sz="half" idx="1"/>
          </p:nvPr>
        </p:nvPicPr>
        <p:blipFill>
          <a:blip r:embed="rId3"/>
          <a:stretch>
            <a:fillRect/>
          </a:stretch>
        </p:blipFill>
        <p:spPr>
          <a:xfrm>
            <a:off x="435230" y="1516135"/>
            <a:ext cx="5859293" cy="3882081"/>
          </a:xfrm>
          <a:prstGeom prst="rect">
            <a:avLst/>
          </a:prstGeom>
        </p:spPr>
      </p:pic>
      <p:sp>
        <p:nvSpPr>
          <p:cNvPr id="8" name="TextBox 7"/>
          <p:cNvSpPr txBox="1"/>
          <p:nvPr/>
        </p:nvSpPr>
        <p:spPr>
          <a:xfrm>
            <a:off x="768473" y="5398216"/>
            <a:ext cx="4591317" cy="461665"/>
          </a:xfrm>
          <a:prstGeom prst="rect">
            <a:avLst/>
          </a:prstGeom>
          <a:noFill/>
        </p:spPr>
        <p:txBody>
          <a:bodyPr wrap="square" rtlCol="0">
            <a:spAutoFit/>
          </a:bodyPr>
          <a:lstStyle/>
          <a:p>
            <a:r>
              <a:rPr lang="en-US" sz="2400" dirty="0" smtClean="0"/>
              <a:t>Source: IBHE </a:t>
            </a:r>
            <a:r>
              <a:rPr lang="en-US" sz="2400" dirty="0" err="1" smtClean="0"/>
              <a:t>DataPoints</a:t>
            </a:r>
            <a:r>
              <a:rPr lang="en-US" sz="2400" dirty="0" smtClean="0"/>
              <a:t> 2018-10</a:t>
            </a:r>
            <a:endParaRPr lang="en-US" sz="2400" dirty="0"/>
          </a:p>
        </p:txBody>
      </p:sp>
      <p:sp>
        <p:nvSpPr>
          <p:cNvPr id="9" name="Content Placeholder 8"/>
          <p:cNvSpPr>
            <a:spLocks noGrp="1"/>
          </p:cNvSpPr>
          <p:nvPr>
            <p:ph sz="half" idx="2"/>
          </p:nvPr>
        </p:nvSpPr>
        <p:spPr>
          <a:xfrm>
            <a:off x="6627766" y="1839693"/>
            <a:ext cx="5068957" cy="4631446"/>
          </a:xfrm>
        </p:spPr>
        <p:txBody>
          <a:bodyPr>
            <a:normAutofit lnSpcReduction="10000"/>
          </a:bodyPr>
          <a:lstStyle/>
          <a:p>
            <a:r>
              <a:rPr lang="en-US" dirty="0" smtClean="0"/>
              <a:t>Decline in enrollment decreased when comparing 2015-2018 and 2017-2018</a:t>
            </a:r>
          </a:p>
          <a:p>
            <a:r>
              <a:rPr lang="en-US" dirty="0" smtClean="0"/>
              <a:t>Large variation in enrollment changes among public universities</a:t>
            </a:r>
          </a:p>
          <a:p>
            <a:r>
              <a:rPr lang="en-US" dirty="0" smtClean="0"/>
              <a:t>Most of decline was in undergraduate population (6% and 2%)</a:t>
            </a:r>
          </a:p>
          <a:p>
            <a:r>
              <a:rPr lang="en-US" dirty="0" smtClean="0"/>
              <a:t>Grad student population remained stable</a:t>
            </a:r>
            <a:endParaRPr lang="en-US" dirty="0"/>
          </a:p>
        </p:txBody>
      </p:sp>
    </p:spTree>
    <p:extLst>
      <p:ext uri="{BB962C8B-B14F-4D97-AF65-F5344CB8AC3E}">
        <p14:creationId xmlns:p14="http://schemas.microsoft.com/office/powerpoint/2010/main" val="868593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455437"/>
            <a:ext cx="12009120" cy="1325563"/>
          </a:xfrm>
        </p:spPr>
        <p:txBody>
          <a:bodyPr>
            <a:normAutofit/>
          </a:bodyPr>
          <a:lstStyle/>
          <a:p>
            <a:r>
              <a:rPr lang="en-US" sz="4100" dirty="0" smtClean="0"/>
              <a:t>Legislative Actions Aimed at Keeping Students in Illinois</a:t>
            </a:r>
            <a:endParaRPr lang="en-US" sz="4100" dirty="0"/>
          </a:p>
        </p:txBody>
      </p:sp>
      <p:sp>
        <p:nvSpPr>
          <p:cNvPr id="3" name="Content Placeholder 2"/>
          <p:cNvSpPr>
            <a:spLocks noGrp="1"/>
          </p:cNvSpPr>
          <p:nvPr>
            <p:ph idx="1"/>
          </p:nvPr>
        </p:nvSpPr>
        <p:spPr>
          <a:xfrm>
            <a:off x="697395" y="1538344"/>
            <a:ext cx="10303565" cy="4432149"/>
          </a:xfrm>
        </p:spPr>
        <p:txBody>
          <a:bodyPr>
            <a:normAutofit lnSpcReduction="10000"/>
          </a:bodyPr>
          <a:lstStyle/>
          <a:p>
            <a:r>
              <a:rPr lang="en-US" dirty="0" smtClean="0"/>
              <a:t>Public Act 100-0823 – amends the Higher Education Student Assistance Act requiring ISAC to establish a priority deadline annually for renewing MAP applicants.</a:t>
            </a:r>
          </a:p>
          <a:p>
            <a:r>
              <a:rPr lang="en-US" dirty="0" smtClean="0"/>
              <a:t>Public Act 100-1015 – creates the AIM HIGH Grant Pilot Program and appropriates $25 million for FY19. </a:t>
            </a:r>
          </a:p>
          <a:p>
            <a:r>
              <a:rPr lang="en-US" dirty="0" smtClean="0"/>
              <a:t>Public Act 100-824 – mandates IBHE and ICCB to develop a policy to foster reverse transfer of credit for any student with at least 15 hours of academic credit at a CC.</a:t>
            </a:r>
          </a:p>
          <a:p>
            <a:r>
              <a:rPr lang="en-US" dirty="0" smtClean="0"/>
              <a:t>Public Act 100-1007 – establishes the College and Career Interest Task Force to facilitate the sharing of college or career interest data of HS students among public IHE.</a:t>
            </a:r>
            <a:endParaRPr lang="en-US" dirty="0"/>
          </a:p>
        </p:txBody>
      </p:sp>
    </p:spTree>
    <p:extLst>
      <p:ext uri="{BB962C8B-B14F-4D97-AF65-F5344CB8AC3E}">
        <p14:creationId xmlns:p14="http://schemas.microsoft.com/office/powerpoint/2010/main" val="2570697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1378" y="455438"/>
            <a:ext cx="10515600" cy="856996"/>
          </a:xfrm>
        </p:spPr>
        <p:txBody>
          <a:bodyPr/>
          <a:lstStyle/>
          <a:p>
            <a:r>
              <a:rPr lang="en-US" dirty="0" smtClean="0"/>
              <a:t>Dual Credit/Dual Enrollment</a:t>
            </a:r>
            <a:endParaRPr lang="en-US" dirty="0"/>
          </a:p>
        </p:txBody>
      </p:sp>
      <p:sp>
        <p:nvSpPr>
          <p:cNvPr id="3" name="Content Placeholder 2"/>
          <p:cNvSpPr>
            <a:spLocks noGrp="1"/>
          </p:cNvSpPr>
          <p:nvPr>
            <p:ph idx="1"/>
          </p:nvPr>
        </p:nvSpPr>
        <p:spPr>
          <a:xfrm>
            <a:off x="697395" y="1312434"/>
            <a:ext cx="10303565" cy="4451605"/>
          </a:xfrm>
        </p:spPr>
        <p:txBody>
          <a:bodyPr>
            <a:normAutofit fontScale="92500"/>
          </a:bodyPr>
          <a:lstStyle/>
          <a:p>
            <a:r>
              <a:rPr lang="en-US" dirty="0" smtClean="0"/>
              <a:t>Public Act 100-1049 – Amends the Dual Credit Quality Act</a:t>
            </a:r>
          </a:p>
          <a:p>
            <a:r>
              <a:rPr lang="en-US" dirty="0" smtClean="0"/>
              <a:t>Dual credit increases chances of degree completion</a:t>
            </a:r>
          </a:p>
          <a:p>
            <a:r>
              <a:rPr lang="en-US" dirty="0" smtClean="0"/>
              <a:t>Expanding nationwide (in CO, a leader in DC implementation, 1 in 3 students participate), but students of color and low-income students lag behind in participation rates</a:t>
            </a:r>
          </a:p>
          <a:p>
            <a:r>
              <a:rPr lang="en-US" dirty="0" smtClean="0"/>
              <a:t>Courses should be transferable and serve a clear purpose</a:t>
            </a:r>
          </a:p>
          <a:p>
            <a:r>
              <a:rPr lang="en-US" dirty="0" smtClean="0"/>
              <a:t>IBHE, ISBE, and ICCB working together to create a teacher endorsement option to indicate when instructors are qualified and for what courses</a:t>
            </a:r>
          </a:p>
          <a:p>
            <a:r>
              <a:rPr lang="en-US" dirty="0" smtClean="0"/>
              <a:t>Will follow the course coding used with IAI to ensure clarity and transferability</a:t>
            </a:r>
          </a:p>
          <a:p>
            <a:endParaRPr lang="en-US" dirty="0" smtClean="0"/>
          </a:p>
        </p:txBody>
      </p:sp>
    </p:spTree>
    <p:extLst>
      <p:ext uri="{BB962C8B-B14F-4D97-AF65-F5344CB8AC3E}">
        <p14:creationId xmlns:p14="http://schemas.microsoft.com/office/powerpoint/2010/main" val="2541234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Results and Higher Education</a:t>
            </a:r>
            <a:endParaRPr lang="en-US" dirty="0"/>
          </a:p>
        </p:txBody>
      </p:sp>
      <p:sp>
        <p:nvSpPr>
          <p:cNvPr id="4" name="Text Placeholder 3"/>
          <p:cNvSpPr>
            <a:spLocks noGrp="1"/>
          </p:cNvSpPr>
          <p:nvPr>
            <p:ph type="body" idx="1"/>
          </p:nvPr>
        </p:nvSpPr>
        <p:spPr/>
        <p:txBody>
          <a:bodyPr>
            <a:normAutofit/>
          </a:bodyPr>
          <a:lstStyle/>
          <a:p>
            <a:pPr algn="ctr"/>
            <a:r>
              <a:rPr lang="en-US" sz="4000" dirty="0" smtClean="0"/>
              <a:t>Federal Level</a:t>
            </a:r>
            <a:endParaRPr lang="en-US" sz="4000" dirty="0"/>
          </a:p>
        </p:txBody>
      </p:sp>
      <p:sp>
        <p:nvSpPr>
          <p:cNvPr id="3" name="Content Placeholder 2"/>
          <p:cNvSpPr>
            <a:spLocks noGrp="1"/>
          </p:cNvSpPr>
          <p:nvPr>
            <p:ph sz="half" idx="2"/>
          </p:nvPr>
        </p:nvSpPr>
        <p:spPr/>
        <p:txBody>
          <a:bodyPr/>
          <a:lstStyle/>
          <a:p>
            <a:pPr marL="0" indent="0">
              <a:buNone/>
            </a:pPr>
            <a:r>
              <a:rPr lang="en-US" dirty="0" smtClean="0"/>
              <a:t>Higher Education Act:  PROSPER vs. Aim Higher</a:t>
            </a:r>
          </a:p>
          <a:p>
            <a:pPr lvl="1"/>
            <a:r>
              <a:rPr lang="en-US" dirty="0"/>
              <a:t>Gainful employment, </a:t>
            </a:r>
            <a:endParaRPr lang="en-US" dirty="0" smtClean="0"/>
          </a:p>
          <a:p>
            <a:pPr lvl="1"/>
            <a:r>
              <a:rPr lang="en-US" dirty="0" smtClean="0"/>
              <a:t>Borrower-defense </a:t>
            </a:r>
            <a:r>
              <a:rPr lang="en-US" dirty="0"/>
              <a:t>rule, </a:t>
            </a:r>
            <a:r>
              <a:rPr lang="en-US" dirty="0" smtClean="0"/>
              <a:t>and</a:t>
            </a:r>
          </a:p>
          <a:p>
            <a:pPr lvl="1"/>
            <a:r>
              <a:rPr lang="en-US" dirty="0" smtClean="0"/>
              <a:t>Public Service Loan Forgiveness</a:t>
            </a:r>
            <a:endParaRPr lang="en-US" dirty="0"/>
          </a:p>
          <a:p>
            <a:endParaRPr lang="en-US" dirty="0" smtClean="0"/>
          </a:p>
          <a:p>
            <a:endParaRPr lang="en-US" dirty="0"/>
          </a:p>
        </p:txBody>
      </p:sp>
      <p:sp>
        <p:nvSpPr>
          <p:cNvPr id="5" name="Text Placeholder 4"/>
          <p:cNvSpPr>
            <a:spLocks noGrp="1"/>
          </p:cNvSpPr>
          <p:nvPr>
            <p:ph type="body" sz="quarter" idx="3"/>
          </p:nvPr>
        </p:nvSpPr>
        <p:spPr/>
        <p:txBody>
          <a:bodyPr>
            <a:normAutofit/>
          </a:bodyPr>
          <a:lstStyle/>
          <a:p>
            <a:pPr algn="ctr"/>
            <a:r>
              <a:rPr lang="en-US" sz="4000" dirty="0" smtClean="0"/>
              <a:t>State Level</a:t>
            </a:r>
            <a:endParaRPr lang="en-US" sz="4000" dirty="0"/>
          </a:p>
        </p:txBody>
      </p:sp>
      <p:sp>
        <p:nvSpPr>
          <p:cNvPr id="6" name="Content Placeholder 5"/>
          <p:cNvSpPr>
            <a:spLocks noGrp="1"/>
          </p:cNvSpPr>
          <p:nvPr>
            <p:ph sz="quarter" idx="4"/>
          </p:nvPr>
        </p:nvSpPr>
        <p:spPr>
          <a:xfrm>
            <a:off x="6172200" y="2505075"/>
            <a:ext cx="5183188" cy="3657185"/>
          </a:xfrm>
        </p:spPr>
        <p:txBody>
          <a:bodyPr>
            <a:normAutofit fontScale="92500" lnSpcReduction="10000"/>
          </a:bodyPr>
          <a:lstStyle/>
          <a:p>
            <a:r>
              <a:rPr lang="en-US" dirty="0" smtClean="0"/>
              <a:t>Governor will fill four Board members with terms expiring in January 2019, and possibly three more that were never confirmed by the Senate.</a:t>
            </a:r>
          </a:p>
          <a:p>
            <a:r>
              <a:rPr lang="en-US" dirty="0" smtClean="0"/>
              <a:t>Possibly increased interest in/involvement by Governor’s office on IBHE initiatives.</a:t>
            </a:r>
          </a:p>
          <a:p>
            <a:r>
              <a:rPr lang="en-US" dirty="0" smtClean="0"/>
              <a:t>Statutory responsibilities will not change</a:t>
            </a:r>
          </a:p>
        </p:txBody>
      </p:sp>
    </p:spTree>
    <p:extLst>
      <p:ext uri="{BB962C8B-B14F-4D97-AF65-F5344CB8AC3E}">
        <p14:creationId xmlns:p14="http://schemas.microsoft.com/office/powerpoint/2010/main" val="3573904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1378" y="742277"/>
            <a:ext cx="10515600" cy="1420009"/>
          </a:xfrm>
        </p:spPr>
        <p:txBody>
          <a:bodyPr/>
          <a:lstStyle/>
          <a:p>
            <a:pPr algn="ctr"/>
            <a:r>
              <a:rPr lang="en-US" dirty="0" smtClean="0"/>
              <a:t>Discussion/Q &amp; A</a:t>
            </a:r>
            <a:endParaRPr lang="en-US" dirty="0"/>
          </a:p>
        </p:txBody>
      </p:sp>
      <p:sp>
        <p:nvSpPr>
          <p:cNvPr id="3" name="Content Placeholder 2"/>
          <p:cNvSpPr>
            <a:spLocks noGrp="1"/>
          </p:cNvSpPr>
          <p:nvPr>
            <p:ph idx="1"/>
          </p:nvPr>
        </p:nvSpPr>
        <p:spPr>
          <a:xfrm>
            <a:off x="697395" y="2377440"/>
            <a:ext cx="10303565" cy="3386598"/>
          </a:xfrm>
        </p:spPr>
        <p:txBody>
          <a:bodyPr>
            <a:normAutofit/>
          </a:bodyPr>
          <a:lstStyle/>
          <a:p>
            <a:pPr marL="0" indent="0" algn="ctr">
              <a:buNone/>
            </a:pPr>
            <a:r>
              <a:rPr lang="en-US" sz="4000" dirty="0" smtClean="0"/>
              <a:t>For Further Information</a:t>
            </a:r>
          </a:p>
          <a:p>
            <a:pPr marL="0" indent="0" algn="ctr">
              <a:buNone/>
            </a:pPr>
            <a:endParaRPr lang="en-US" sz="4000" dirty="0"/>
          </a:p>
          <a:p>
            <a:pPr marL="0" indent="0" algn="ctr">
              <a:buNone/>
            </a:pPr>
            <a:r>
              <a:rPr lang="en-US" sz="4000" dirty="0" smtClean="0"/>
              <a:t>Sophia Gehlhausen Anderson, M.S.</a:t>
            </a:r>
          </a:p>
          <a:p>
            <a:pPr marL="0" indent="0" algn="ctr">
              <a:buNone/>
            </a:pPr>
            <a:r>
              <a:rPr lang="en-US" sz="4000" dirty="0" smtClean="0"/>
              <a:t>Gehlhausen@ibhe.org</a:t>
            </a:r>
            <a:endParaRPr lang="en-US" sz="4000" dirty="0"/>
          </a:p>
        </p:txBody>
      </p:sp>
    </p:spTree>
    <p:extLst>
      <p:ext uri="{BB962C8B-B14F-4D97-AF65-F5344CB8AC3E}">
        <p14:creationId xmlns:p14="http://schemas.microsoft.com/office/powerpoint/2010/main" val="163592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2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87788"/>
          </a:xfrm>
        </p:spPr>
        <p:txBody>
          <a:bodyPr/>
          <a:lstStyle/>
          <a:p>
            <a:pPr algn="ctr"/>
            <a:r>
              <a:rPr lang="en-US" dirty="0" smtClean="0"/>
              <a:t>Greetings from Stephanie Bernoteit!</a:t>
            </a:r>
            <a:endParaRPr lang="en-US" dirty="0"/>
          </a:p>
        </p:txBody>
      </p:sp>
    </p:spTree>
    <p:extLst>
      <p:ext uri="{BB962C8B-B14F-4D97-AF65-F5344CB8AC3E}">
        <p14:creationId xmlns:p14="http://schemas.microsoft.com/office/powerpoint/2010/main" val="115759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7000">
              <a:schemeClr val="accent1">
                <a:lumMod val="5000"/>
                <a:lumOff val="95000"/>
              </a:schemeClr>
            </a:gs>
            <a:gs pos="42000">
              <a:schemeClr val="accent1">
                <a:lumMod val="5000"/>
                <a:lumOff val="95000"/>
              </a:schemeClr>
            </a:gs>
            <a:gs pos="67000">
              <a:schemeClr val="accent1">
                <a:lumMod val="45000"/>
                <a:lumOff val="55000"/>
              </a:schemeClr>
            </a:gs>
            <a:gs pos="86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lstStyle/>
          <a:p>
            <a:r>
              <a:rPr lang="en-US" dirty="0" smtClean="0"/>
              <a:t>College completion in Illinois</a:t>
            </a:r>
          </a:p>
          <a:p>
            <a:r>
              <a:rPr lang="en-US" dirty="0" smtClean="0"/>
              <a:t>Transfer success in Illinois</a:t>
            </a:r>
          </a:p>
          <a:p>
            <a:r>
              <a:rPr lang="en-US" dirty="0" smtClean="0"/>
              <a:t>Reverse transfer</a:t>
            </a:r>
          </a:p>
          <a:p>
            <a:r>
              <a:rPr lang="en-US" dirty="0" smtClean="0"/>
              <a:t>Outmigration from Illinois</a:t>
            </a:r>
          </a:p>
          <a:p>
            <a:r>
              <a:rPr lang="en-US" dirty="0" smtClean="0"/>
              <a:t>Legislative actions</a:t>
            </a:r>
          </a:p>
          <a:p>
            <a:r>
              <a:rPr lang="en-US" dirty="0" smtClean="0"/>
              <a:t>Dual Credit/Dual Enrollment</a:t>
            </a:r>
          </a:p>
          <a:p>
            <a:r>
              <a:rPr lang="en-US" dirty="0" smtClean="0"/>
              <a:t>Election results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317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65125"/>
            <a:ext cx="11577711" cy="1325563"/>
          </a:xfrm>
        </p:spPr>
        <p:txBody>
          <a:bodyPr>
            <a:normAutofit/>
          </a:bodyPr>
          <a:lstStyle/>
          <a:p>
            <a:r>
              <a:rPr lang="en-US" sz="4200" dirty="0" smtClean="0"/>
              <a:t>Illinois Proud: College Completion for Adult Learners</a:t>
            </a:r>
            <a:endParaRPr lang="en-US" sz="4200" dirty="0"/>
          </a:p>
        </p:txBody>
      </p:sp>
      <p:pic>
        <p:nvPicPr>
          <p:cNvPr id="6" name="Content Placeholder 5"/>
          <p:cNvPicPr>
            <a:picLocks noGrp="1" noChangeAspect="1"/>
          </p:cNvPicPr>
          <p:nvPr>
            <p:ph sz="half" idx="1"/>
          </p:nvPr>
        </p:nvPicPr>
        <p:blipFill>
          <a:blip r:embed="rId3"/>
          <a:stretch>
            <a:fillRect/>
          </a:stretch>
        </p:blipFill>
        <p:spPr>
          <a:xfrm>
            <a:off x="700501" y="1554680"/>
            <a:ext cx="5042046" cy="4342882"/>
          </a:xfrm>
          <a:prstGeom prst="rect">
            <a:avLst/>
          </a:prstGeom>
        </p:spPr>
      </p:pic>
      <p:sp>
        <p:nvSpPr>
          <p:cNvPr id="7" name="Content Placeholder 6"/>
          <p:cNvSpPr>
            <a:spLocks noGrp="1"/>
          </p:cNvSpPr>
          <p:nvPr>
            <p:ph sz="half" idx="2"/>
          </p:nvPr>
        </p:nvSpPr>
        <p:spPr>
          <a:xfrm>
            <a:off x="6172200" y="1554680"/>
            <a:ext cx="5068957" cy="4819615"/>
          </a:xfrm>
        </p:spPr>
        <p:txBody>
          <a:bodyPr>
            <a:normAutofit/>
          </a:bodyPr>
          <a:lstStyle/>
          <a:p>
            <a:r>
              <a:rPr lang="en-US" dirty="0" smtClean="0"/>
              <a:t>Adult learners are defined as age 25 and older</a:t>
            </a:r>
          </a:p>
          <a:p>
            <a:r>
              <a:rPr lang="en-US" dirty="0" smtClean="0"/>
              <a:t>Completion was counted regardless of how many institutions a student attended</a:t>
            </a:r>
          </a:p>
          <a:p>
            <a:r>
              <a:rPr lang="en-US" dirty="0" smtClean="0"/>
              <a:t>Graph includes full-time and part-time students</a:t>
            </a:r>
          </a:p>
          <a:p>
            <a:pPr marL="0" indent="0">
              <a:buNone/>
            </a:pPr>
            <a:r>
              <a:rPr lang="en-US" sz="1800" dirty="0" smtClean="0"/>
              <a:t>Source: Shapiro, D., </a:t>
            </a:r>
            <a:r>
              <a:rPr lang="en-US" sz="1800" dirty="0" err="1" smtClean="0"/>
              <a:t>Dundar</a:t>
            </a:r>
            <a:r>
              <a:rPr lang="en-US" sz="1800" dirty="0" smtClean="0"/>
              <a:t>, A., </a:t>
            </a:r>
            <a:r>
              <a:rPr lang="en-US" sz="1800" dirty="0" err="1" smtClean="0"/>
              <a:t>Huie</a:t>
            </a:r>
            <a:r>
              <a:rPr lang="en-US" sz="1800" dirty="0" smtClean="0"/>
              <a:t>, F., </a:t>
            </a:r>
            <a:r>
              <a:rPr lang="en-US" sz="1800" dirty="0" err="1" smtClean="0"/>
              <a:t>Wakhungu</a:t>
            </a:r>
            <a:r>
              <a:rPr lang="en-US" sz="1800" dirty="0" smtClean="0"/>
              <a:t>, P., Yuan, X., Nathan, A., &amp; </a:t>
            </a:r>
            <a:r>
              <a:rPr lang="en-US" sz="1800" dirty="0" err="1" smtClean="0"/>
              <a:t>Bhimdiwala</a:t>
            </a:r>
            <a:r>
              <a:rPr lang="en-US" sz="1800" dirty="0" smtClean="0"/>
              <a:t>, A. (2018, February). Completing College: A State-Level View of Student Completion Rates (Signature Report No. 14a.). Herndon, VA: National Student Clearinghouse Research Center.</a:t>
            </a:r>
            <a:endParaRPr lang="en-US" sz="1800" dirty="0"/>
          </a:p>
          <a:p>
            <a:pPr marL="0" indent="0">
              <a:buNone/>
            </a:pPr>
            <a:endParaRPr lang="en-US" dirty="0"/>
          </a:p>
        </p:txBody>
      </p:sp>
    </p:spTree>
    <p:extLst>
      <p:ext uri="{BB962C8B-B14F-4D97-AF65-F5344CB8AC3E}">
        <p14:creationId xmlns:p14="http://schemas.microsoft.com/office/powerpoint/2010/main" val="95711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Proud: Six-Year Completion Rates</a:t>
            </a:r>
            <a:endParaRPr lang="en-US" dirty="0"/>
          </a:p>
        </p:txBody>
      </p:sp>
      <p:pic>
        <p:nvPicPr>
          <p:cNvPr id="4" name="Content Placeholder 3"/>
          <p:cNvPicPr>
            <a:picLocks noGrp="1" noChangeAspect="1"/>
          </p:cNvPicPr>
          <p:nvPr>
            <p:ph sz="half" idx="1"/>
          </p:nvPr>
        </p:nvPicPr>
        <p:blipFill>
          <a:blip r:embed="rId2"/>
          <a:stretch>
            <a:fillRect/>
          </a:stretch>
        </p:blipFill>
        <p:spPr>
          <a:xfrm>
            <a:off x="542510" y="1511196"/>
            <a:ext cx="5083265" cy="4386366"/>
          </a:xfrm>
          <a:prstGeom prst="rect">
            <a:avLst/>
          </a:prstGeom>
        </p:spPr>
      </p:pic>
      <p:sp>
        <p:nvSpPr>
          <p:cNvPr id="5" name="Content Placeholder 4"/>
          <p:cNvSpPr>
            <a:spLocks noGrp="1"/>
          </p:cNvSpPr>
          <p:nvPr>
            <p:ph sz="half" idx="2"/>
          </p:nvPr>
        </p:nvSpPr>
        <p:spPr/>
        <p:txBody>
          <a:bodyPr/>
          <a:lstStyle/>
          <a:p>
            <a:r>
              <a:rPr lang="en-US" dirty="0" smtClean="0"/>
              <a:t>Graph includes students of all ages, full- &amp; part-time</a:t>
            </a:r>
          </a:p>
          <a:p>
            <a:r>
              <a:rPr lang="en-US" dirty="0" smtClean="0"/>
              <a:t>Both Illinois public universities and community colleges outpace the national averages</a:t>
            </a:r>
          </a:p>
          <a:p>
            <a:r>
              <a:rPr lang="en-US" dirty="0" smtClean="0"/>
              <a:t>Students may have attended &gt;1 institution in the six-year period</a:t>
            </a:r>
          </a:p>
          <a:p>
            <a:r>
              <a:rPr lang="en-US" dirty="0" smtClean="0"/>
              <a:t>Completion counted at final institution</a:t>
            </a:r>
            <a:endParaRPr lang="en-US" dirty="0"/>
          </a:p>
        </p:txBody>
      </p:sp>
    </p:spTree>
    <p:extLst>
      <p:ext uri="{BB962C8B-B14F-4D97-AF65-F5344CB8AC3E}">
        <p14:creationId xmlns:p14="http://schemas.microsoft.com/office/powerpoint/2010/main" val="42580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Proud: Public and Private IHE</a:t>
            </a:r>
            <a:endParaRPr lang="en-US" dirty="0"/>
          </a:p>
        </p:txBody>
      </p:sp>
      <p:pic>
        <p:nvPicPr>
          <p:cNvPr id="5" name="Content Placeholder 4"/>
          <p:cNvPicPr>
            <a:picLocks noGrp="1" noChangeAspect="1"/>
          </p:cNvPicPr>
          <p:nvPr>
            <p:ph sz="half" idx="1"/>
          </p:nvPr>
        </p:nvPicPr>
        <p:blipFill>
          <a:blip r:embed="rId2"/>
          <a:stretch>
            <a:fillRect/>
          </a:stretch>
        </p:blipFill>
        <p:spPr>
          <a:xfrm>
            <a:off x="591283" y="1825625"/>
            <a:ext cx="5504717" cy="3677518"/>
          </a:xfrm>
          <a:prstGeom prst="rect">
            <a:avLst/>
          </a:prstGeom>
        </p:spPr>
      </p:pic>
      <p:sp>
        <p:nvSpPr>
          <p:cNvPr id="4" name="Content Placeholder 3"/>
          <p:cNvSpPr>
            <a:spLocks noGrp="1"/>
          </p:cNvSpPr>
          <p:nvPr>
            <p:ph sz="half" idx="2"/>
          </p:nvPr>
        </p:nvSpPr>
        <p:spPr>
          <a:xfrm>
            <a:off x="6513341" y="1822450"/>
            <a:ext cx="4333920" cy="4071937"/>
          </a:xfrm>
        </p:spPr>
        <p:txBody>
          <a:bodyPr/>
          <a:lstStyle/>
          <a:p>
            <a:r>
              <a:rPr lang="en-US" dirty="0" smtClean="0"/>
              <a:t>Graph includes </a:t>
            </a:r>
            <a:r>
              <a:rPr lang="en-US" u="sng" dirty="0" smtClean="0"/>
              <a:t>full-time </a:t>
            </a:r>
            <a:r>
              <a:rPr lang="en-US" dirty="0" smtClean="0"/>
              <a:t>students only </a:t>
            </a:r>
          </a:p>
          <a:p>
            <a:r>
              <a:rPr lang="en-US" dirty="0" smtClean="0"/>
              <a:t>All ages included</a:t>
            </a:r>
          </a:p>
          <a:p>
            <a:r>
              <a:rPr lang="en-US" dirty="0" smtClean="0"/>
              <a:t>At both public and private universities and colleges, a large majority of students complete a bachelor’s degree</a:t>
            </a:r>
            <a:endParaRPr lang="en-US" dirty="0"/>
          </a:p>
        </p:txBody>
      </p:sp>
    </p:spTree>
    <p:extLst>
      <p:ext uri="{BB962C8B-B14F-4D97-AF65-F5344CB8AC3E}">
        <p14:creationId xmlns:p14="http://schemas.microsoft.com/office/powerpoint/2010/main" val="364151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Success in Illinois</a:t>
            </a:r>
            <a:endParaRPr lang="en-US" dirty="0"/>
          </a:p>
        </p:txBody>
      </p:sp>
      <p:pic>
        <p:nvPicPr>
          <p:cNvPr id="6" name="Content Placeholder 5"/>
          <p:cNvPicPr>
            <a:picLocks noGrp="1" noChangeAspect="1"/>
          </p:cNvPicPr>
          <p:nvPr>
            <p:ph sz="half" idx="1"/>
          </p:nvPr>
        </p:nvPicPr>
        <p:blipFill>
          <a:blip r:embed="rId3"/>
          <a:stretch>
            <a:fillRect/>
          </a:stretch>
        </p:blipFill>
        <p:spPr>
          <a:xfrm>
            <a:off x="537303" y="2330106"/>
            <a:ext cx="4798285" cy="1928571"/>
          </a:xfrm>
          <a:prstGeom prst="rect">
            <a:avLst/>
          </a:prstGeom>
        </p:spPr>
      </p:pic>
      <p:pic>
        <p:nvPicPr>
          <p:cNvPr id="7" name="Content Placeholder 6"/>
          <p:cNvPicPr>
            <a:picLocks noGrp="1" noChangeAspect="1"/>
          </p:cNvPicPr>
          <p:nvPr>
            <p:ph sz="half" idx="2"/>
          </p:nvPr>
        </p:nvPicPr>
        <p:blipFill>
          <a:blip r:embed="rId4"/>
          <a:stretch>
            <a:fillRect/>
          </a:stretch>
        </p:blipFill>
        <p:spPr>
          <a:xfrm>
            <a:off x="5335588" y="2281790"/>
            <a:ext cx="6312285" cy="2237201"/>
          </a:xfrm>
          <a:prstGeom prst="rect">
            <a:avLst/>
          </a:prstGeom>
        </p:spPr>
      </p:pic>
      <p:sp>
        <p:nvSpPr>
          <p:cNvPr id="8" name="TextBox 7"/>
          <p:cNvSpPr txBox="1"/>
          <p:nvPr/>
        </p:nvSpPr>
        <p:spPr>
          <a:xfrm>
            <a:off x="655982" y="5158408"/>
            <a:ext cx="4679605" cy="461665"/>
          </a:xfrm>
          <a:prstGeom prst="rect">
            <a:avLst/>
          </a:prstGeom>
          <a:noFill/>
        </p:spPr>
        <p:txBody>
          <a:bodyPr wrap="square" rtlCol="0">
            <a:spAutoFit/>
          </a:bodyPr>
          <a:lstStyle/>
          <a:p>
            <a:r>
              <a:rPr lang="en-US" sz="2400" dirty="0" smtClean="0"/>
              <a:t>Source: IBHE </a:t>
            </a:r>
            <a:r>
              <a:rPr lang="en-US" sz="2400" dirty="0" err="1" smtClean="0"/>
              <a:t>DataPoints</a:t>
            </a:r>
            <a:r>
              <a:rPr lang="en-US" sz="2400" dirty="0" smtClean="0"/>
              <a:t> 2018-9</a:t>
            </a:r>
          </a:p>
        </p:txBody>
      </p:sp>
    </p:spTree>
    <p:extLst>
      <p:ext uri="{BB962C8B-B14F-4D97-AF65-F5344CB8AC3E}">
        <p14:creationId xmlns:p14="http://schemas.microsoft.com/office/powerpoint/2010/main" val="171055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884" y="536713"/>
            <a:ext cx="10232403" cy="834887"/>
          </a:xfrm>
        </p:spPr>
        <p:txBody>
          <a:bodyPr>
            <a:normAutofit/>
          </a:bodyPr>
          <a:lstStyle/>
          <a:p>
            <a:r>
              <a:rPr lang="en-US" sz="4400" dirty="0"/>
              <a:t>Transfer Success in </a:t>
            </a:r>
            <a:r>
              <a:rPr lang="en-US" sz="4400" dirty="0" smtClean="0"/>
              <a:t>Illinois - IAI</a:t>
            </a:r>
            <a:endParaRPr lang="en-US" sz="4400" dirty="0"/>
          </a:p>
        </p:txBody>
      </p:sp>
      <p:sp>
        <p:nvSpPr>
          <p:cNvPr id="3" name="Content Placeholder 2"/>
          <p:cNvSpPr>
            <a:spLocks noGrp="1"/>
          </p:cNvSpPr>
          <p:nvPr>
            <p:ph idx="1"/>
          </p:nvPr>
        </p:nvSpPr>
        <p:spPr>
          <a:xfrm>
            <a:off x="5153370" y="1526381"/>
            <a:ext cx="6172200" cy="4873625"/>
          </a:xfrm>
        </p:spPr>
        <p:txBody>
          <a:bodyPr>
            <a:normAutofit fontScale="92500" lnSpcReduction="10000"/>
          </a:bodyPr>
          <a:lstStyle/>
          <a:p>
            <a:pPr marL="0" indent="0">
              <a:buNone/>
            </a:pPr>
            <a:r>
              <a:rPr lang="en-US" u="sng" dirty="0" smtClean="0"/>
              <a:t>Illinois Articulation Initiative</a:t>
            </a:r>
          </a:p>
          <a:p>
            <a:r>
              <a:rPr lang="en-US" sz="2400" dirty="0" smtClean="0"/>
              <a:t>In existence since 1993</a:t>
            </a:r>
          </a:p>
          <a:p>
            <a:r>
              <a:rPr lang="en-US" sz="2400" dirty="0" smtClean="0"/>
              <a:t>Statewide transfer agreement including 113 participating IHEs, both public and private</a:t>
            </a:r>
          </a:p>
          <a:p>
            <a:r>
              <a:rPr lang="en-US" sz="2400" dirty="0" smtClean="0"/>
              <a:t>Over 55,000 students transfer to/from IL institutions each fall</a:t>
            </a:r>
          </a:p>
          <a:p>
            <a:r>
              <a:rPr lang="en-US" sz="2400" dirty="0" smtClean="0"/>
              <a:t>Participating schools accept a general education course “package” in lieu of their own </a:t>
            </a:r>
            <a:r>
              <a:rPr lang="en-US" sz="2400" dirty="0" err="1" smtClean="0"/>
              <a:t>gened</a:t>
            </a:r>
            <a:r>
              <a:rPr lang="en-US" sz="2400" dirty="0" smtClean="0"/>
              <a:t> requirements</a:t>
            </a:r>
          </a:p>
          <a:p>
            <a:r>
              <a:rPr lang="en-US" sz="2400" dirty="0" smtClean="0"/>
              <a:t>Also includes course recommendations for the first two years of college in several popular majors developed by faculty in the respective fields of study</a:t>
            </a:r>
          </a:p>
          <a:p>
            <a:r>
              <a:rPr lang="en-US" sz="2400" dirty="0" smtClean="0"/>
              <a:t>Individual courses are also transferable</a:t>
            </a:r>
          </a:p>
          <a:p>
            <a:endParaRPr lang="en-US" dirty="0" smtClean="0"/>
          </a:p>
          <a:p>
            <a:endParaRPr lang="en-US" dirty="0"/>
          </a:p>
        </p:txBody>
      </p:sp>
      <p:sp>
        <p:nvSpPr>
          <p:cNvPr id="4" name="Content Placeholder 3"/>
          <p:cNvSpPr>
            <a:spLocks noGrp="1"/>
          </p:cNvSpPr>
          <p:nvPr>
            <p:ph type="body" sz="half" idx="2"/>
          </p:nvPr>
        </p:nvSpPr>
        <p:spPr/>
        <p:txBody>
          <a:bodyPr>
            <a:normAutofit/>
          </a:bodyPr>
          <a:lstStyle/>
          <a:p>
            <a:r>
              <a:rPr lang="en-US" sz="3200" dirty="0"/>
              <a:t>i</a:t>
            </a:r>
            <a:r>
              <a:rPr lang="en-US" sz="3200" dirty="0" smtClean="0"/>
              <a:t>transfer.org/</a:t>
            </a:r>
            <a:endParaRPr lang="en-US" sz="3200" dirty="0"/>
          </a:p>
        </p:txBody>
      </p:sp>
      <p:pic>
        <p:nvPicPr>
          <p:cNvPr id="6" name="Picture 5"/>
          <p:cNvPicPr>
            <a:picLocks noChangeAspect="1"/>
          </p:cNvPicPr>
          <p:nvPr/>
        </p:nvPicPr>
        <p:blipFill>
          <a:blip r:embed="rId3"/>
          <a:stretch>
            <a:fillRect/>
          </a:stretch>
        </p:blipFill>
        <p:spPr>
          <a:xfrm>
            <a:off x="839788" y="3206766"/>
            <a:ext cx="3782135" cy="1512854"/>
          </a:xfrm>
          <a:prstGeom prst="rect">
            <a:avLst/>
          </a:prstGeom>
        </p:spPr>
      </p:pic>
    </p:spTree>
    <p:extLst>
      <p:ext uri="{BB962C8B-B14F-4D97-AF65-F5344CB8AC3E}">
        <p14:creationId xmlns:p14="http://schemas.microsoft.com/office/powerpoint/2010/main" val="66160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884" y="536713"/>
            <a:ext cx="10590212" cy="834887"/>
          </a:xfrm>
        </p:spPr>
        <p:txBody>
          <a:bodyPr>
            <a:normAutofit/>
          </a:bodyPr>
          <a:lstStyle/>
          <a:p>
            <a:r>
              <a:rPr lang="en-US" sz="4400" dirty="0"/>
              <a:t>Transfer Success in </a:t>
            </a:r>
            <a:r>
              <a:rPr lang="en-US" sz="4400" dirty="0" smtClean="0"/>
              <a:t>Illinois - </a:t>
            </a:r>
            <a:r>
              <a:rPr lang="en-US" sz="4400" dirty="0" err="1" smtClean="0"/>
              <a:t>MyCreditsTransfer</a:t>
            </a:r>
            <a:endParaRPr lang="en-US" sz="4400" dirty="0"/>
          </a:p>
        </p:txBody>
      </p:sp>
      <p:sp>
        <p:nvSpPr>
          <p:cNvPr id="3" name="Content Placeholder 2"/>
          <p:cNvSpPr>
            <a:spLocks noGrp="1"/>
          </p:cNvSpPr>
          <p:nvPr>
            <p:ph idx="1"/>
          </p:nvPr>
        </p:nvSpPr>
        <p:spPr>
          <a:xfrm>
            <a:off x="5153370" y="1526381"/>
            <a:ext cx="6172200" cy="4873625"/>
          </a:xfrm>
        </p:spPr>
        <p:txBody>
          <a:bodyPr>
            <a:normAutofit/>
          </a:bodyPr>
          <a:lstStyle/>
          <a:p>
            <a:pPr marL="0" indent="0">
              <a:buNone/>
            </a:pPr>
            <a:r>
              <a:rPr lang="en-US" u="sng" dirty="0" err="1" smtClean="0"/>
              <a:t>MyCreditsTransfer</a:t>
            </a:r>
            <a:endParaRPr lang="en-US" u="sng" dirty="0" smtClean="0"/>
          </a:p>
          <a:p>
            <a:r>
              <a:rPr lang="en-US" sz="2400" dirty="0" smtClean="0"/>
              <a:t>In existence since 2014</a:t>
            </a:r>
          </a:p>
          <a:p>
            <a:r>
              <a:rPr lang="en-US" sz="2400" dirty="0" smtClean="0"/>
              <a:t>Statewide initiative designed to facilitate transfer within IL (or outside the state or country) using a national tool, </a:t>
            </a:r>
            <a:r>
              <a:rPr lang="en-US" sz="2400" dirty="0" err="1" smtClean="0"/>
              <a:t>Transferology</a:t>
            </a:r>
            <a:r>
              <a:rPr lang="en-US" sz="2400" baseline="30000" dirty="0" err="1" smtClean="0"/>
              <a:t>TM</a:t>
            </a:r>
            <a:r>
              <a:rPr lang="en-US" sz="2400" dirty="0" smtClean="0"/>
              <a:t> </a:t>
            </a:r>
          </a:p>
          <a:p>
            <a:r>
              <a:rPr lang="en-US" sz="2400" dirty="0" smtClean="0"/>
              <a:t>Students maximize transfer potential by entering courses into the portal and learning how much credit they would receive at different institutions</a:t>
            </a:r>
          </a:p>
          <a:p>
            <a:r>
              <a:rPr lang="en-US" sz="2400" dirty="0" smtClean="0"/>
              <a:t>Students can also explore value of alternative types of credit like standardized exams, and military and international courses</a:t>
            </a:r>
          </a:p>
          <a:p>
            <a:endParaRPr lang="en-US" sz="2400" dirty="0" smtClean="0"/>
          </a:p>
          <a:p>
            <a:endParaRPr lang="en-US" dirty="0" smtClean="0"/>
          </a:p>
          <a:p>
            <a:endParaRPr lang="en-US" dirty="0"/>
          </a:p>
        </p:txBody>
      </p:sp>
      <p:sp>
        <p:nvSpPr>
          <p:cNvPr id="4" name="Content Placeholder 3"/>
          <p:cNvSpPr>
            <a:spLocks noGrp="1"/>
          </p:cNvSpPr>
          <p:nvPr>
            <p:ph type="body" sz="half" idx="2"/>
          </p:nvPr>
        </p:nvSpPr>
        <p:spPr/>
        <p:txBody>
          <a:bodyPr>
            <a:normAutofit/>
          </a:bodyPr>
          <a:lstStyle/>
          <a:p>
            <a:r>
              <a:rPr lang="en-US" sz="3200" dirty="0" smtClean="0"/>
              <a:t>mycreditstransfer.org/</a:t>
            </a:r>
            <a:endParaRPr lang="en-US" sz="3200" dirty="0"/>
          </a:p>
        </p:txBody>
      </p:sp>
      <p:pic>
        <p:nvPicPr>
          <p:cNvPr id="5" name="Picture 4"/>
          <p:cNvPicPr>
            <a:picLocks noChangeAspect="1"/>
          </p:cNvPicPr>
          <p:nvPr/>
        </p:nvPicPr>
        <p:blipFill>
          <a:blip r:embed="rId3"/>
          <a:stretch>
            <a:fillRect/>
          </a:stretch>
        </p:blipFill>
        <p:spPr>
          <a:xfrm>
            <a:off x="691356" y="2998305"/>
            <a:ext cx="4229100" cy="2133600"/>
          </a:xfrm>
          <a:prstGeom prst="rect">
            <a:avLst/>
          </a:prstGeom>
        </p:spPr>
      </p:pic>
    </p:spTree>
    <p:extLst>
      <p:ext uri="{BB962C8B-B14F-4D97-AF65-F5344CB8AC3E}">
        <p14:creationId xmlns:p14="http://schemas.microsoft.com/office/powerpoint/2010/main" val="1052728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CTE Gehlhausen 11.9.18" id="{CE79B834-A240-47CA-9976-ACF37CC388AE}" vid="{8E0BD871-5F92-48DF-903C-C8C0DDEF30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3166</TotalTime>
  <Words>1706</Words>
  <Application>Microsoft Office PowerPoint</Application>
  <PresentationFormat>Widescreen</PresentationFormat>
  <Paragraphs>155</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Illinois Board of Higher Education Update</vt:lpstr>
      <vt:lpstr>Greetings from Stephanie Bernoteit!</vt:lpstr>
      <vt:lpstr>Overview of Presentation</vt:lpstr>
      <vt:lpstr>Illinois Proud: College Completion for Adult Learners</vt:lpstr>
      <vt:lpstr>Illinois Proud: Six-Year Completion Rates</vt:lpstr>
      <vt:lpstr>Illinois Proud: Public and Private IHE</vt:lpstr>
      <vt:lpstr>Transfer Success in Illinois</vt:lpstr>
      <vt:lpstr>Transfer Success in Illinois - IAI</vt:lpstr>
      <vt:lpstr>Transfer Success in Illinois - MyCreditsTransfer</vt:lpstr>
      <vt:lpstr>Reverse Transfer</vt:lpstr>
      <vt:lpstr>Reverse Transfer – Benefits to Students</vt:lpstr>
      <vt:lpstr>Outmigration of Freshmen Students from Illinois</vt:lpstr>
      <vt:lpstr>Outmigration: Product of Reduced State Support for HE</vt:lpstr>
      <vt:lpstr>Outmigration: Where Are They Going?</vt:lpstr>
      <vt:lpstr>Good News: Enrollment in IL Public IHEs Has Increased</vt:lpstr>
      <vt:lpstr>Legislative Actions Aimed at Keeping Students in Illinois</vt:lpstr>
      <vt:lpstr>Dual Credit/Dual Enrollment</vt:lpstr>
      <vt:lpstr>Election Results and Higher Education</vt:lpstr>
      <vt:lpstr>Discussion/Q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Gehlhausen, Sophia</dc:creator>
  <cp:lastModifiedBy>Gehlhausen, Sophia</cp:lastModifiedBy>
  <cp:revision>67</cp:revision>
  <dcterms:created xsi:type="dcterms:W3CDTF">2018-11-06T16:52:55Z</dcterms:created>
  <dcterms:modified xsi:type="dcterms:W3CDTF">2018-11-13T15:36:06Z</dcterms:modified>
</cp:coreProperties>
</file>