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3" r:id="rId3"/>
    <p:sldId id="290" r:id="rId4"/>
    <p:sldId id="292" r:id="rId5"/>
    <p:sldId id="294" r:id="rId6"/>
    <p:sldId id="296" r:id="rId7"/>
    <p:sldId id="295" r:id="rId8"/>
    <p:sldId id="301" r:id="rId9"/>
    <p:sldId id="302" r:id="rId10"/>
    <p:sldId id="303" r:id="rId11"/>
    <p:sldId id="298" r:id="rId12"/>
    <p:sldId id="299" r:id="rId13"/>
    <p:sldId id="304" r:id="rId14"/>
    <p:sldId id="305" r:id="rId15"/>
    <p:sldId id="257" r:id="rId16"/>
    <p:sldId id="269" r:id="rId17"/>
    <p:sldId id="277" r:id="rId18"/>
    <p:sldId id="288" r:id="rId19"/>
    <p:sldId id="286" r:id="rId20"/>
    <p:sldId id="285" r:id="rId21"/>
    <p:sldId id="282" r:id="rId22"/>
    <p:sldId id="283" r:id="rId23"/>
    <p:sldId id="270" r:id="rId24"/>
    <p:sldId id="284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86" autoAdjust="0"/>
  </p:normalViewPr>
  <p:slideViewPr>
    <p:cSldViewPr snapToGrid="0" snapToObjects="1">
      <p:cViewPr varScale="1">
        <p:scale>
          <a:sx n="73" d="100"/>
          <a:sy n="73" d="100"/>
        </p:scale>
        <p:origin x="11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B4BAB31-9DE7-4A82-8FC0-2C053B587A22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82B1B440-8403-40D2-960D-EF02F3AB2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4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D9403C50-5E84-46EC-A919-777DDC6A596E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E996EA0D-82BC-472B-B70F-58932B5EA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8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1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NCES defines non-traditional</a:t>
            </a:r>
            <a:r>
              <a:rPr lang="en-US" baseline="0" dirty="0" smtClean="0"/>
              <a:t> students by 7 indicators including:  adult; with dependents; </a:t>
            </a:r>
            <a:r>
              <a:rPr lang="en-US" baseline="0" smtClean="0"/>
              <a:t>working full-time;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4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35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72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0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33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04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7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04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25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5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49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04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7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7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7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09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data from the Fall Enrollment Survey, undergraduate student transfers within Illinois totaled 57,760 for the Fall semester of 2015,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9.3 percent of the total undergraduate Fall 2015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enrollment of 621,646 (down from 631,118 in 2014) in the state.  Of these in Fall 2015: 24,374 transferred from a community college (down from 24,837 in 2014); 4,471 transferred from a public university (down from 4,993 in 2014); 3,541 from an independent not-for-profit institution (down from 3,571 in 20142); 656 from an independent for-profit institution (up from 562 in 2014); and 24,718 from other institutions (up from 24,263 in 2014).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worth noting that the 2015 transfer rate of 9.29% represents the highest rate the state has experienced since 2007 in proportion to the total number of undergraduate student enrollments each year.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23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4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98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Regional</a:t>
            </a:r>
            <a:r>
              <a:rPr lang="en-US" baseline="0" dirty="0" smtClean="0"/>
              <a:t> 60x25 networks (NIU/Advance Illinois/ISAC)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1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Regional</a:t>
            </a:r>
            <a:r>
              <a:rPr lang="en-US" baseline="0" dirty="0" smtClean="0"/>
              <a:t> 60x25 networks (NIU/Advance Illinois/ISAC)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82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NCES defines non-traditional</a:t>
            </a:r>
            <a:r>
              <a:rPr lang="en-US" baseline="0" dirty="0" smtClean="0"/>
              <a:t> students by 7 indicators including:  adult; with dependents; working full-time;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AA66-01DB-4FEB-8C78-8808BEFD52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F57-5839-44CF-A7CB-ADAFEB5D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0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AA66-01DB-4FEB-8C78-8808BEFD52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F57-5839-44CF-A7CB-ADAFEB5D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5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AA66-01DB-4FEB-8C78-8808BEFD52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F57-5839-44CF-A7CB-ADAFEB5DD2F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384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AA66-01DB-4FEB-8C78-8808BEFD52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F57-5839-44CF-A7CB-ADAFEB5D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43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AA66-01DB-4FEB-8C78-8808BEFD52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F57-5839-44CF-A7CB-ADAFEB5DD2F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8455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AA66-01DB-4FEB-8C78-8808BEFD52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F57-5839-44CF-A7CB-ADAFEB5D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54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AA66-01DB-4FEB-8C78-8808BEFD52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F57-5839-44CF-A7CB-ADAFEB5D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49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AA66-01DB-4FEB-8C78-8808BEFD52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F57-5839-44CF-A7CB-ADAFEB5D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76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191066"/>
            <a:ext cx="8229600" cy="949298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 smtClean="0">
                <a:solidFill>
                  <a:srgbClr val="FFFFFF"/>
                </a:solidFill>
              </a:rPr>
              <a:t>Welcome (or Title)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140075"/>
            <a:ext cx="8229600" cy="8080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</a:lstStyle>
          <a:p>
            <a:r>
              <a:rPr lang="en-US" sz="3200" b="0" dirty="0" smtClean="0">
                <a:solidFill>
                  <a:srgbClr val="FFFFFF"/>
                </a:solidFill>
              </a:rPr>
              <a:t>Subtitle</a:t>
            </a:r>
            <a:endParaRPr lang="en-US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1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4236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chemeClr val="bg2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Click to add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13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 smtClean="0">
                <a:solidFill>
                  <a:srgbClr val="0373C0"/>
                </a:solidFill>
              </a:rPr>
              <a:t>Click to add title</a:t>
            </a:r>
            <a:endParaRPr lang="en-US" b="1" dirty="0">
              <a:solidFill>
                <a:srgbClr val="0373C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8" y="1323201"/>
            <a:ext cx="8432585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7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AA66-01DB-4FEB-8C78-8808BEFD52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F57-5839-44CF-A7CB-ADAFEB5D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2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191066"/>
            <a:ext cx="8229600" cy="949298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 smtClean="0">
                <a:solidFill>
                  <a:srgbClr val="FFFFFF"/>
                </a:solidFill>
              </a:rPr>
              <a:t>Welcome (or Title)</a:t>
            </a:r>
            <a:endParaRPr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1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 smtClean="0">
                <a:solidFill>
                  <a:srgbClr val="0373C0"/>
                </a:solidFill>
              </a:rPr>
              <a:t>Click to add title</a:t>
            </a:r>
            <a:endParaRPr lang="en-US" b="1" dirty="0">
              <a:solidFill>
                <a:srgbClr val="0373C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323201"/>
            <a:ext cx="4073946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323201"/>
            <a:ext cx="4197002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94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4236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chemeClr val="bg2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Click to add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392474"/>
            <a:ext cx="4073946" cy="4310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392474"/>
            <a:ext cx="4197002" cy="4310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29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4236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chemeClr val="bg2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Click to add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48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3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4236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chemeClr val="bg2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Click to add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507929"/>
            <a:ext cx="4073946" cy="4310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507929"/>
            <a:ext cx="4197002" cy="4310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1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8" y="1323201"/>
            <a:ext cx="8432585" cy="44846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 smtClean="0">
                <a:solidFill>
                  <a:srgbClr val="0373C0"/>
                </a:solidFill>
              </a:rPr>
              <a:t>Click to add title</a:t>
            </a:r>
            <a:endParaRPr lang="en-US" b="1" dirty="0">
              <a:solidFill>
                <a:srgbClr val="0373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63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4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 smtClean="0">
                <a:solidFill>
                  <a:srgbClr val="0373C0"/>
                </a:solidFill>
              </a:rPr>
              <a:t>Click to add title</a:t>
            </a:r>
            <a:endParaRPr lang="en-US" b="1" dirty="0">
              <a:solidFill>
                <a:srgbClr val="0373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323201"/>
            <a:ext cx="4073946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323201"/>
            <a:ext cx="4197002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99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8" y="1323201"/>
            <a:ext cx="8432585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 smtClean="0">
                <a:solidFill>
                  <a:srgbClr val="0373C0"/>
                </a:solidFill>
              </a:rPr>
              <a:t>Click to add title</a:t>
            </a:r>
            <a:endParaRPr lang="en-US" b="1" dirty="0">
              <a:solidFill>
                <a:srgbClr val="0373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29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5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 smtClean="0">
                <a:solidFill>
                  <a:srgbClr val="0373C0"/>
                </a:solidFill>
              </a:rPr>
              <a:t>Click to add title</a:t>
            </a:r>
            <a:endParaRPr lang="en-US" b="1" dirty="0">
              <a:solidFill>
                <a:srgbClr val="0373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323201"/>
            <a:ext cx="4073946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323201"/>
            <a:ext cx="4197002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7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Logo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8" y="1323201"/>
            <a:ext cx="8432585" cy="44846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 smtClean="0">
                <a:solidFill>
                  <a:srgbClr val="0373C0"/>
                </a:solidFill>
              </a:rPr>
              <a:t>Click to add title</a:t>
            </a:r>
            <a:endParaRPr lang="en-US" b="1" dirty="0">
              <a:solidFill>
                <a:srgbClr val="0373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0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AA66-01DB-4FEB-8C78-8808BEFD52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F57-5839-44CF-A7CB-ADAFEB5D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11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Logo Left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 smtClean="0">
                <a:solidFill>
                  <a:srgbClr val="0373C0"/>
                </a:solidFill>
              </a:rPr>
              <a:t>Click to add title</a:t>
            </a:r>
            <a:endParaRPr lang="en-US" b="1" dirty="0">
              <a:solidFill>
                <a:srgbClr val="0373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323201"/>
            <a:ext cx="4073946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323201"/>
            <a:ext cx="4197002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64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Plain 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742078"/>
            <a:ext cx="8229600" cy="913377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 smtClean="0">
                <a:solidFill>
                  <a:srgbClr val="FFFFFF"/>
                </a:solidFill>
              </a:rPr>
              <a:t>Section Title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655455"/>
            <a:ext cx="8229600" cy="8302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 (if any)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92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 Circ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742078"/>
            <a:ext cx="8229600" cy="913377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 smtClean="0">
                <a:solidFill>
                  <a:srgbClr val="FFFFFF"/>
                </a:solidFill>
              </a:rPr>
              <a:t>Section Title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655455"/>
            <a:ext cx="8229600" cy="8302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 (if any)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67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range Circ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742078"/>
            <a:ext cx="8229600" cy="913377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 smtClean="0">
                <a:solidFill>
                  <a:srgbClr val="FFFFFF"/>
                </a:solidFill>
              </a:rPr>
              <a:t>Section Title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655455"/>
            <a:ext cx="8229600" cy="8302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 (if any)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90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742078"/>
            <a:ext cx="8229600" cy="913377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 smtClean="0">
                <a:solidFill>
                  <a:srgbClr val="FFFFFF"/>
                </a:solidFill>
              </a:rPr>
              <a:t>Thank You (or other text)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0181"/>
            <a:ext cx="8229600" cy="182418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Contact Info (optional)</a:t>
            </a:r>
          </a:p>
        </p:txBody>
      </p:sp>
    </p:spTree>
    <p:extLst>
      <p:ext uri="{BB962C8B-B14F-4D97-AF65-F5344CB8AC3E}">
        <p14:creationId xmlns:p14="http://schemas.microsoft.com/office/powerpoint/2010/main" val="131235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AA66-01DB-4FEB-8C78-8808BEFD52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F57-5839-44CF-A7CB-ADAFEB5D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1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AA66-01DB-4FEB-8C78-8808BEFD52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F57-5839-44CF-A7CB-ADAFEB5D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6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AA66-01DB-4FEB-8C78-8808BEFD52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F57-5839-44CF-A7CB-ADAFEB5D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2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AA66-01DB-4FEB-8C78-8808BEFD52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F57-5839-44CF-A7CB-ADAFEB5D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0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AA66-01DB-4FEB-8C78-8808BEFD52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F57-5839-44CF-A7CB-ADAFEB5D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1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AA66-01DB-4FEB-8C78-8808BEFD52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F57-5839-44CF-A7CB-ADAFEB5D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9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AAA66-01DB-4FEB-8C78-8808BEFD52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066F57-5839-44CF-A7CB-ADAFEB5D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4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01" r:id="rId20"/>
    <p:sldLayoutId id="2147483702" r:id="rId21"/>
    <p:sldLayoutId id="2147483703" r:id="rId22"/>
    <p:sldLayoutId id="2147483652" r:id="rId23"/>
    <p:sldLayoutId id="2147483704" r:id="rId24"/>
    <p:sldLayoutId id="2147483705" r:id="rId25"/>
    <p:sldLayoutId id="2147483653" r:id="rId26"/>
    <p:sldLayoutId id="2147483654" r:id="rId27"/>
    <p:sldLayoutId id="2147483706" r:id="rId28"/>
    <p:sldLayoutId id="2147483655" r:id="rId29"/>
    <p:sldLayoutId id="2147483707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bheprofiles.ibh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he.org/WorkforceCommission/PDF/WCR082016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2.illinoisworknet.com/DownloadPrint/ILLINOIS%20UNIFIED%20STATE%20PLAN_FINAL.pdf" TargetMode="External"/><Relationship Id="rId4" Type="http://schemas.openxmlformats.org/officeDocument/2006/relationships/hyperlink" Target="https://www.iccb.org/iccb/wp-content/pdfs/workforce/ICCB_Summary_Report_on_Workforce_Strategic_Plan_Forums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817" y="535577"/>
            <a:ext cx="7654835" cy="284770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Student Success Initiatives: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Illinois Board of Higher Education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Update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4000" dirty="0" smtClean="0"/>
              <a:t>IACTE Fall Conference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October </a:t>
            </a:r>
            <a:r>
              <a:rPr lang="en-US" sz="4000" dirty="0" smtClean="0"/>
              <a:t>14</a:t>
            </a:r>
            <a:r>
              <a:rPr lang="en-US" sz="4000" dirty="0" smtClean="0"/>
              <a:t>, </a:t>
            </a:r>
            <a:r>
              <a:rPr lang="en-US" sz="4000" dirty="0" smtClean="0"/>
              <a:t>2016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	</a:t>
            </a:r>
            <a:r>
              <a:rPr lang="en-US" sz="2200" dirty="0" smtClean="0"/>
              <a:t>Stephanie Bernoteit</a:t>
            </a:r>
            <a:br>
              <a:rPr lang="en-US" sz="2200" dirty="0" smtClean="0"/>
            </a:br>
            <a:r>
              <a:rPr lang="en-US" sz="2200" dirty="0" smtClean="0"/>
              <a:t>	Senior Associate Director, Academic Affairs</a:t>
            </a:r>
            <a:br>
              <a:rPr lang="en-US" sz="2200" dirty="0" smtClean="0"/>
            </a:br>
            <a:r>
              <a:rPr lang="en-US" sz="2200" dirty="0" smtClean="0"/>
              <a:t>	Illinois Board of Higher Education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12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35132"/>
            <a:ext cx="6347713" cy="8098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for 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953589"/>
            <a:ext cx="7406640" cy="566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Non-traditional Students – 74% of the college-going population (NCES)</a:t>
            </a:r>
          </a:p>
          <a:p>
            <a:r>
              <a:rPr lang="en-US" sz="2400" dirty="0" smtClean="0"/>
              <a:t>Regional Collective Impact – technical assistance with a two-generation focus inclusive of early childhood care and education</a:t>
            </a:r>
          </a:p>
          <a:p>
            <a:pPr lvl="1"/>
            <a:r>
              <a:rPr lang="en-US" sz="2200" dirty="0" smtClean="0"/>
              <a:t>Greater Egypt – healthcare</a:t>
            </a:r>
          </a:p>
          <a:p>
            <a:pPr lvl="1"/>
            <a:r>
              <a:rPr lang="en-US" sz="2200" dirty="0" smtClean="0"/>
              <a:t>Rockford – advanced manufacturing</a:t>
            </a:r>
          </a:p>
          <a:p>
            <a:pPr lvl="1"/>
            <a:r>
              <a:rPr lang="en-US" sz="2200" dirty="0" smtClean="0"/>
              <a:t>East St. Louis – energy</a:t>
            </a:r>
          </a:p>
          <a:p>
            <a:pPr lvl="1"/>
            <a:r>
              <a:rPr lang="en-US" sz="2200" dirty="0" smtClean="0"/>
              <a:t>Lake County - healthcare</a:t>
            </a:r>
          </a:p>
        </p:txBody>
      </p:sp>
    </p:spTree>
    <p:extLst>
      <p:ext uri="{BB962C8B-B14F-4D97-AF65-F5344CB8AC3E}">
        <p14:creationId xmlns:p14="http://schemas.microsoft.com/office/powerpoint/2010/main" val="374675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35132"/>
            <a:ext cx="6347713" cy="8098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for 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953589"/>
            <a:ext cx="7406640" cy="5669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Consumer Protection</a:t>
            </a:r>
          </a:p>
          <a:p>
            <a:r>
              <a:rPr lang="en-US" sz="2800" dirty="0" smtClean="0"/>
              <a:t>Over 200 institutions of higher education authorized</a:t>
            </a:r>
          </a:p>
          <a:p>
            <a:r>
              <a:rPr lang="en-US" sz="2800" dirty="0" smtClean="0"/>
              <a:t>Over 200 private business and vocational schools authorized</a:t>
            </a:r>
          </a:p>
          <a:p>
            <a:r>
              <a:rPr lang="en-US" sz="2800" dirty="0" smtClean="0"/>
              <a:t>SARA – online education oversight through a national cooperative agreement (61 Illinois IHEs are authorized)</a:t>
            </a:r>
          </a:p>
          <a:p>
            <a:r>
              <a:rPr lang="en-US" sz="2800" dirty="0" smtClean="0"/>
              <a:t>Authorization of dual credit providers under the Dual Credit Quality Act</a:t>
            </a:r>
          </a:p>
          <a:p>
            <a:r>
              <a:rPr lang="en-US" sz="2800" dirty="0" smtClean="0"/>
              <a:t>Transparency about institutional programs and data</a:t>
            </a:r>
          </a:p>
          <a:p>
            <a:pPr marL="400050" lvl="1" indent="0">
              <a:buNone/>
            </a:pPr>
            <a:r>
              <a:rPr lang="en-US" sz="2600" dirty="0">
                <a:hlinkClick r:id="rId3"/>
              </a:rPr>
              <a:t>http://ibheprofiles.ibhe.org</a:t>
            </a:r>
            <a:r>
              <a:rPr lang="en-US" sz="2600" dirty="0" smtClean="0">
                <a:hlinkClick r:id="rId3"/>
              </a:rPr>
              <a:t>/</a:t>
            </a:r>
            <a:endParaRPr lang="en-US" sz="2600" dirty="0" smtClean="0"/>
          </a:p>
          <a:p>
            <a:pPr marL="400050" lvl="1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296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35132"/>
            <a:ext cx="6347713" cy="8098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for 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953589"/>
            <a:ext cx="7406640" cy="5669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Partnership Efforts with ISBE (and other state agencies)</a:t>
            </a:r>
          </a:p>
          <a:p>
            <a:r>
              <a:rPr lang="en-US" sz="2800" dirty="0" smtClean="0"/>
              <a:t>ESSA</a:t>
            </a:r>
          </a:p>
          <a:p>
            <a:pPr lvl="1"/>
            <a:r>
              <a:rPr lang="en-US" sz="2600" dirty="0" smtClean="0"/>
              <a:t>Definition of “college and career ready”</a:t>
            </a:r>
          </a:p>
          <a:p>
            <a:r>
              <a:rPr lang="en-US" sz="2800" dirty="0" smtClean="0"/>
              <a:t>Educator preparation and professional development</a:t>
            </a:r>
          </a:p>
          <a:p>
            <a:pPr lvl="1"/>
            <a:r>
              <a:rPr lang="en-US" sz="2600" dirty="0" smtClean="0"/>
              <a:t>Transition to new licensure grade bands and program approvals for elementary and middle level preparation programs</a:t>
            </a:r>
          </a:p>
          <a:p>
            <a:pPr lvl="1"/>
            <a:r>
              <a:rPr lang="en-US" sz="2600" dirty="0" smtClean="0"/>
              <a:t>School leader preparation</a:t>
            </a:r>
          </a:p>
          <a:p>
            <a:pPr lvl="1"/>
            <a:r>
              <a:rPr lang="en-US" sz="2600" dirty="0" smtClean="0"/>
              <a:t>Teacher leadership</a:t>
            </a:r>
          </a:p>
          <a:p>
            <a:pPr lvl="1"/>
            <a:r>
              <a:rPr lang="en-US" sz="2600" dirty="0" smtClean="0"/>
              <a:t>Dual credit </a:t>
            </a:r>
          </a:p>
        </p:txBody>
      </p:sp>
    </p:spTree>
    <p:extLst>
      <p:ext uri="{BB962C8B-B14F-4D97-AF65-F5344CB8AC3E}">
        <p14:creationId xmlns:p14="http://schemas.microsoft.com/office/powerpoint/2010/main" val="212309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35132"/>
            <a:ext cx="6347713" cy="8098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for 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953589"/>
            <a:ext cx="7406640" cy="566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Re-launch of the HECA Grants</a:t>
            </a:r>
          </a:p>
          <a:p>
            <a:r>
              <a:rPr lang="en-US" sz="2800" dirty="0" smtClean="0"/>
              <a:t>State </a:t>
            </a:r>
            <a:r>
              <a:rPr lang="en-US" sz="2800" dirty="0"/>
              <a:t>appropriations for the HECA program have not been enacted since Fiscal Year 2008, when $3.8 million supported 25 projects. </a:t>
            </a:r>
            <a:endParaRPr lang="en-US" sz="2800" dirty="0" smtClean="0"/>
          </a:p>
          <a:p>
            <a:r>
              <a:rPr lang="en-US" sz="2800" dirty="0" smtClean="0"/>
              <a:t>IBHE </a:t>
            </a:r>
            <a:r>
              <a:rPr lang="en-US" sz="2800" dirty="0"/>
              <a:t>has initiated legislation (SB 3023) to revitalize the HECA program to specifically allow IBHE to leverage private </a:t>
            </a:r>
            <a:r>
              <a:rPr lang="en-US" sz="2800" dirty="0" smtClean="0"/>
              <a:t>funding </a:t>
            </a:r>
            <a:r>
              <a:rPr lang="en-US" sz="2800" dirty="0"/>
              <a:t>to launch a competitive grant program, with an emphasis on developing programs to increase college success and completions.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61926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Childhood Educator Preparation:  An Exemplar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encrypted-tbn3.gstatic.com/images?q=tbn:ANd9GcTDR1HYODKyfAoPT3iWmJ3pu_SlI8vcRmBPQC1C8waHFwydgL4l4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3098" y="679269"/>
            <a:ext cx="3095896" cy="21384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229135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6" y="2040091"/>
            <a:ext cx="2211940" cy="165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11200" y="193675"/>
            <a:ext cx="8432800" cy="898525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4379498"/>
            <a:ext cx="4686300" cy="178737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72938" y="1476103"/>
            <a:ext cx="6461488" cy="2639908"/>
          </a:xfrm>
          <a:prstGeom prst="round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Question</a:t>
            </a: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How can state agencies and IHEs support EC workforce development though the development and implementation of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seamless, stackable education pathways </a:t>
            </a:r>
            <a:r>
              <a:rPr lang="en-US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for early childhood professionals? </a:t>
            </a:r>
            <a:endParaRPr lang="en-US" sz="2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16138" y="4379498"/>
            <a:ext cx="3413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Credentials</a:t>
            </a:r>
            <a:endParaRPr lang="en-US" sz="44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6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686800" cy="8969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2014-2015 &amp; 2015-2016 EPPI Grantees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97" y="1171575"/>
            <a:ext cx="5237685" cy="54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11200" y="193675"/>
            <a:ext cx="8432800" cy="898525"/>
          </a:xfrm>
        </p:spPr>
        <p:txBody>
          <a:bodyPr/>
          <a:lstStyle/>
          <a:p>
            <a:r>
              <a:rPr lang="en-US" dirty="0" smtClean="0"/>
              <a:t>EPPI Grants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3298" y="1362973"/>
            <a:ext cx="859648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/>
              <a:t>EPPI Partnership Grants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To date, 70% of early childhood teacher preparation programs in Illinois have participated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Much positive feedback on the grants, and some innovating models are emerging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Currently 85% of the 80 EC teacher prep programs are entitled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Gateways </a:t>
            </a:r>
            <a:r>
              <a:rPr lang="en-US" sz="2800" dirty="0" smtClean="0"/>
              <a:t>Credentials as </a:t>
            </a:r>
            <a:r>
              <a:rPr lang="en-US" sz="2800" dirty="0"/>
              <a:t>a unifying foundation for </a:t>
            </a:r>
            <a:r>
              <a:rPr lang="en-US" sz="2800" dirty="0" smtClean="0"/>
              <a:t>articulation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48" y="302803"/>
            <a:ext cx="1810236" cy="183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7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11200" y="1028700"/>
            <a:ext cx="8432800" cy="530383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Some </a:t>
            </a:r>
            <a:r>
              <a:rPr lang="en-US" sz="2800" b="1" i="1" dirty="0"/>
              <a:t>promising practices </a:t>
            </a:r>
            <a:r>
              <a:rPr lang="en-US" sz="2800" dirty="0"/>
              <a:t>include: 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Common/shared courses, assessments, </a:t>
            </a:r>
            <a:endParaRPr lang="en-US" sz="2800" dirty="0" smtClean="0"/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and </a:t>
            </a:r>
            <a:r>
              <a:rPr lang="en-US" sz="2800" dirty="0"/>
              <a:t>assessment rubrics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Full articulation of coursework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AAS to non-licensure </a:t>
            </a:r>
            <a:r>
              <a:rPr lang="en-US" sz="2800" dirty="0"/>
              <a:t>BA </a:t>
            </a:r>
            <a:r>
              <a:rPr lang="en-US" sz="2800" dirty="0" smtClean="0"/>
              <a:t>pathways</a:t>
            </a:r>
            <a:endParaRPr lang="en-US" sz="2800" dirty="0"/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Focus on early math and </a:t>
            </a:r>
            <a:r>
              <a:rPr lang="en-US" sz="2800" dirty="0" smtClean="0"/>
              <a:t>bilingual/ESL </a:t>
            </a:r>
            <a:endParaRPr lang="en-US" sz="2800" dirty="0"/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Collaborative and intrusive </a:t>
            </a:r>
            <a:r>
              <a:rPr lang="en-US" sz="2800" dirty="0" smtClean="0"/>
              <a:t>advising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Bridge programs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Infant/toddler coursework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Early math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Course delivery – co-location/evening/online</a:t>
            </a:r>
            <a:endParaRPr lang="en-US" sz="2800" dirty="0"/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i="1" dirty="0"/>
              <a:t>Additional reports </a:t>
            </a:r>
            <a:r>
              <a:rPr lang="en-US" sz="2800" dirty="0"/>
              <a:t>coming </a:t>
            </a:r>
            <a:r>
              <a:rPr lang="en-US" sz="2800" dirty="0" smtClean="0"/>
              <a:t>Fall 2016 from </a:t>
            </a:r>
            <a:r>
              <a:rPr lang="en-US" sz="2800" dirty="0"/>
              <a:t>IERC: 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Promising practices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Monograph - Voices from the Field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11200" y="274638"/>
            <a:ext cx="8432800" cy="896937"/>
          </a:xfrm>
        </p:spPr>
        <p:txBody>
          <a:bodyPr/>
          <a:lstStyle/>
          <a:p>
            <a:r>
              <a:rPr lang="en-US" dirty="0" smtClean="0"/>
              <a:t>EPPI Grants,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11200" y="1028700"/>
            <a:ext cx="8432800" cy="530383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Gateways Credentials to Competencies: </a:t>
            </a:r>
            <a:endParaRPr lang="en-US" sz="2800" dirty="0"/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Alignment of hundreds of benchmarks to approximately 50 competencies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Competencies leveled by role</a:t>
            </a:r>
          </a:p>
          <a:p>
            <a:pPr marL="131445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Level 2 – Assistant Teacher</a:t>
            </a:r>
          </a:p>
          <a:p>
            <a:pPr marL="131445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Level 3 – Teacher</a:t>
            </a:r>
          </a:p>
          <a:p>
            <a:pPr marL="131445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Level 4 – Lead Teacher</a:t>
            </a:r>
          </a:p>
          <a:p>
            <a:pPr marL="131445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Level 5 – Master Teacher/Director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Competencies translated into leveled rubrics that are flexible as to task</a:t>
            </a:r>
            <a:endParaRPr lang="en-US" sz="2800" dirty="0"/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Supports articulation and pathways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Supportive of changes to rules for employment levels</a:t>
            </a:r>
            <a:endParaRPr lang="en-US" sz="2800" dirty="0"/>
          </a:p>
          <a:p>
            <a:pPr marL="457200" lvl="1" indent="0"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11200" y="274638"/>
            <a:ext cx="8432800" cy="896937"/>
          </a:xfrm>
        </p:spPr>
        <p:txBody>
          <a:bodyPr/>
          <a:lstStyle/>
          <a:p>
            <a:r>
              <a:rPr lang="en-US" dirty="0" smtClean="0"/>
              <a:t>EPPI Grants,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News: 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19350"/>
            <a:ext cx="7354389" cy="472201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/>
              <a:t>Illinois Articulation Initiative (1993): 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Est. 60,000 </a:t>
            </a:r>
            <a:r>
              <a:rPr lang="en-US" sz="2800" dirty="0"/>
              <a:t>students transfer each fall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General Education</a:t>
            </a:r>
          </a:p>
          <a:p>
            <a:pPr marL="131445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197 course descriptions</a:t>
            </a:r>
          </a:p>
          <a:p>
            <a:pPr marL="131445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7,045 active courses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Majors</a:t>
            </a:r>
          </a:p>
          <a:p>
            <a:pPr marL="131445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81 major course descriptions</a:t>
            </a:r>
          </a:p>
          <a:p>
            <a:pPr marL="131445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2,320 active </a:t>
            </a:r>
            <a:r>
              <a:rPr lang="en-US" sz="2800" dirty="0" smtClean="0"/>
              <a:t>courses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 smtClean="0"/>
              <a:t>96 IHEs fully participate; 14 receive</a:t>
            </a:r>
          </a:p>
          <a:p>
            <a:pPr marL="57150" indent="0">
              <a:spcBef>
                <a:spcPts val="0"/>
              </a:spcBef>
              <a:buNone/>
            </a:pPr>
            <a:endParaRPr lang="en-US" sz="2400" dirty="0"/>
          </a:p>
          <a:p>
            <a:pPr marL="57150" indent="0">
              <a:spcBef>
                <a:spcPts val="0"/>
              </a:spcBef>
              <a:buNone/>
            </a:pPr>
            <a:r>
              <a:rPr lang="en-US" sz="2400" dirty="0"/>
              <a:t>http://www.itransfer.org/students.aspx</a:t>
            </a:r>
          </a:p>
        </p:txBody>
      </p:sp>
    </p:spTree>
    <p:extLst>
      <p:ext uri="{BB962C8B-B14F-4D97-AF65-F5344CB8AC3E}">
        <p14:creationId xmlns:p14="http://schemas.microsoft.com/office/powerpoint/2010/main" val="461279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11200" y="193675"/>
            <a:ext cx="8432800" cy="898525"/>
          </a:xfrm>
        </p:spPr>
        <p:txBody>
          <a:bodyPr/>
          <a:lstStyle/>
          <a:p>
            <a:r>
              <a:rPr lang="en-US" dirty="0" smtClean="0"/>
              <a:t>EC Credential Workgroup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4287" y="1334397"/>
            <a:ext cx="8596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As we saw a dramatic increase in credentials….</a:t>
            </a:r>
          </a:p>
          <a:p>
            <a:r>
              <a:rPr lang="en-US" dirty="0" smtClean="0"/>
              <a:t>                 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		....we also experienced some system “rubs.”</a:t>
            </a:r>
          </a:p>
        </p:txBody>
      </p:sp>
      <p:pic>
        <p:nvPicPr>
          <p:cNvPr id="1026" name="Picture 2" descr="Scaling Up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7" y="1866687"/>
            <a:ext cx="1280663" cy="128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73" y="4357688"/>
            <a:ext cx="17145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2181" y="3216771"/>
            <a:ext cx="8220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Formed a State Team, “EC Credential Workgroup”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2181" y="3721001"/>
            <a:ext cx="646226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Looked at data, trends, websites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Convened a faculty advisory group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Began working on some of the issues and 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u="sng" dirty="0" smtClean="0"/>
              <a:t>Focus</a:t>
            </a:r>
            <a:r>
              <a:rPr lang="en-US" sz="2600" dirty="0" smtClean="0"/>
              <a:t>: Clear, seamless, stackable pathways and system alignment</a:t>
            </a:r>
          </a:p>
          <a:p>
            <a:r>
              <a:rPr lang="en-US" sz="2600" dirty="0" smtClean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898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22514" y="274638"/>
            <a:ext cx="7910286" cy="11589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Exploring </a:t>
            </a:r>
            <a:r>
              <a:rPr lang="en-US" dirty="0" err="1" smtClean="0"/>
              <a:t>Stackability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System Alignment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4294967295"/>
          </p:nvPr>
        </p:nvSpPr>
        <p:spPr>
          <a:xfrm>
            <a:off x="5162498" y="4117007"/>
            <a:ext cx="3624262" cy="555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L3: 27 hours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4715" y="4684362"/>
            <a:ext cx="4132045" cy="5298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L2: 12 hours</a:t>
            </a:r>
            <a:endParaRPr lang="en-US" sz="2000" b="1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571097" y="3564179"/>
            <a:ext cx="3215664" cy="5554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dirty="0" smtClean="0"/>
              <a:t>L4: Associate’s /60 hrs.</a:t>
            </a:r>
            <a:endParaRPr lang="en-US" sz="2000" b="1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137588" y="3007278"/>
            <a:ext cx="2649173" cy="5554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dirty="0" smtClean="0"/>
              <a:t>L5: Bachelor’s</a:t>
            </a:r>
            <a:endParaRPr lang="en-US" sz="2000" b="1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720740" y="2451801"/>
            <a:ext cx="2066020" cy="5554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dirty="0" smtClean="0"/>
              <a:t>L6: Master’s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3590" y="4704336"/>
            <a:ext cx="203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Financial Aid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3470314" y="4833486"/>
            <a:ext cx="1017917" cy="26492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2502" y="1767731"/>
            <a:ext cx="1857734" cy="1077218"/>
          </a:xfrm>
          <a:prstGeom prst="rect">
            <a:avLst/>
          </a:prstGeom>
          <a:noFill/>
          <a:ln w="28575">
            <a:solidFill>
              <a:srgbClr val="0065BD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r>
              <a:rPr lang="en-US" sz="3200" dirty="0" smtClean="0"/>
              <a:t> Issues: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90678" y="4050118"/>
            <a:ext cx="282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Transferable Math 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>
            <a:off x="3951218" y="4289581"/>
            <a:ext cx="1017917" cy="26492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34474" y="3076771"/>
            <a:ext cx="28208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Certificates</a:t>
            </a:r>
            <a:r>
              <a:rPr lang="en-US" sz="2800" dirty="0" smtClean="0"/>
              <a:t> vs. </a:t>
            </a:r>
            <a:r>
              <a:rPr lang="en-US" sz="2400" dirty="0" smtClean="0"/>
              <a:t>Credentials</a:t>
            </a:r>
            <a:endParaRPr lang="en-US" sz="2400" dirty="0"/>
          </a:p>
        </p:txBody>
      </p:sp>
      <p:sp>
        <p:nvSpPr>
          <p:cNvPr id="14" name="Right Arrow 13"/>
          <p:cNvSpPr/>
          <p:nvPr/>
        </p:nvSpPr>
        <p:spPr>
          <a:xfrm rot="2417121">
            <a:off x="4074431" y="3692900"/>
            <a:ext cx="1025747" cy="30998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00076" y="2005525"/>
            <a:ext cx="282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Alignment with teacher licensure</a:t>
            </a:r>
            <a:endParaRPr lang="en-US" sz="2400" dirty="0"/>
          </a:p>
        </p:txBody>
      </p:sp>
      <p:sp>
        <p:nvSpPr>
          <p:cNvPr id="18" name="Right Arrow 17"/>
          <p:cNvSpPr/>
          <p:nvPr/>
        </p:nvSpPr>
        <p:spPr>
          <a:xfrm rot="1142981">
            <a:off x="5051799" y="2994190"/>
            <a:ext cx="1017917" cy="36057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90678" y="5630090"/>
            <a:ext cx="3569498" cy="627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Entitlement Process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4587304" y="5620915"/>
            <a:ext cx="3569498" cy="6303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Communication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720740" y="1690366"/>
            <a:ext cx="2100171" cy="6303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Gateways ECE Credential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49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11200" y="274638"/>
            <a:ext cx="8432800" cy="896937"/>
          </a:xfrm>
        </p:spPr>
        <p:txBody>
          <a:bodyPr/>
          <a:lstStyle/>
          <a:p>
            <a:r>
              <a:rPr lang="en-US" dirty="0" smtClean="0"/>
              <a:t>Gateways Credential Changes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87375" y="1131888"/>
            <a:ext cx="8556625" cy="526891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b="1" dirty="0" smtClean="0"/>
              <a:t>Level 2: Change from 12 to 16 points </a:t>
            </a:r>
          </a:p>
          <a:p>
            <a:pPr marL="514350" indent="-457200"/>
            <a:r>
              <a:rPr lang="en-US" sz="2400" dirty="0" smtClean="0"/>
              <a:t>Align with federal financial aid requirements</a:t>
            </a:r>
          </a:p>
          <a:p>
            <a:pPr marL="514350" indent="-457200"/>
            <a:r>
              <a:rPr lang="en-US" sz="2400" dirty="0" smtClean="0"/>
              <a:t>Additional 4 points can be in any </a:t>
            </a:r>
          </a:p>
          <a:p>
            <a:pPr marL="5715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non-developmental coursework </a:t>
            </a:r>
          </a:p>
          <a:p>
            <a:pPr marL="5715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(i.e., Gen Ed, ECE, etc.)</a:t>
            </a:r>
          </a:p>
          <a:p>
            <a:pPr marL="57150" indent="0">
              <a:buNone/>
            </a:pPr>
            <a:r>
              <a:rPr lang="en-US" sz="2400" b="1" dirty="0" smtClean="0"/>
              <a:t>Level 3: Change from Transferable to “Any” Math</a:t>
            </a:r>
          </a:p>
          <a:p>
            <a:pPr marL="514350" indent="-457200"/>
            <a:r>
              <a:rPr lang="en-US" sz="2400" dirty="0" smtClean="0"/>
              <a:t>3 hours in math can be a Gen. Ed. course, </a:t>
            </a:r>
          </a:p>
          <a:p>
            <a:pPr marL="5715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an ECE course, and can be focused on what </a:t>
            </a:r>
          </a:p>
          <a:p>
            <a:pPr marL="5715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teachers need to know or how to teach concepts </a:t>
            </a:r>
          </a:p>
          <a:p>
            <a:pPr marL="5715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to young children. </a:t>
            </a:r>
          </a:p>
        </p:txBody>
      </p:sp>
    </p:spTree>
    <p:extLst>
      <p:ext uri="{BB962C8B-B14F-4D97-AF65-F5344CB8AC3E}">
        <p14:creationId xmlns:p14="http://schemas.microsoft.com/office/powerpoint/2010/main" val="3771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7975" y="465138"/>
            <a:ext cx="8836025" cy="906462"/>
          </a:xfrm>
        </p:spPr>
        <p:txBody>
          <a:bodyPr/>
          <a:lstStyle/>
          <a:p>
            <a:r>
              <a:rPr lang="en-US" dirty="0" smtClean="0"/>
              <a:t>Certificate/Credential Alignment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553097" y="2638697"/>
            <a:ext cx="4467497" cy="4078016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b="1" dirty="0" smtClean="0"/>
              <a:t>2016 Technical Assistance: </a:t>
            </a:r>
          </a:p>
          <a:p>
            <a:pPr marL="57150" indent="0">
              <a:buNone/>
            </a:pPr>
            <a:r>
              <a:rPr lang="en-US" sz="2400" dirty="0" smtClean="0"/>
              <a:t>Project with 25 </a:t>
            </a:r>
          </a:p>
          <a:p>
            <a:pPr marL="57150" indent="0">
              <a:buNone/>
            </a:pPr>
            <a:r>
              <a:rPr lang="en-US" sz="2400" dirty="0" smtClean="0"/>
              <a:t>two-year programs to create </a:t>
            </a:r>
          </a:p>
          <a:p>
            <a:pPr marL="57150" indent="0">
              <a:buNone/>
            </a:pPr>
            <a:r>
              <a:rPr lang="en-US" sz="2400" dirty="0" smtClean="0"/>
              <a:t>stackable pathways and </a:t>
            </a:r>
          </a:p>
          <a:p>
            <a:pPr marL="57150" indent="0">
              <a:buNone/>
            </a:pPr>
            <a:r>
              <a:rPr lang="en-US" sz="2400" dirty="0" smtClean="0"/>
              <a:t>ensure alignment with </a:t>
            </a:r>
          </a:p>
          <a:p>
            <a:pPr marL="57150" indent="0">
              <a:buNone/>
            </a:pPr>
            <a:r>
              <a:rPr lang="en-US" sz="2400" dirty="0" smtClean="0"/>
              <a:t>Gateways Credentials</a:t>
            </a:r>
          </a:p>
        </p:txBody>
      </p:sp>
      <p:sp>
        <p:nvSpPr>
          <p:cNvPr id="2" name="AutoShape 4" descr="https://encrypted-tbn2.gstatic.com/images?q=tbn:ANd9GcRW-JmtUi3FYYWWMdwwpdKtX6QIpA3TFrx3HFdDrNz9prndrus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encrypted-tbn2.gstatic.com/images?q=tbn:ANd9GcRW-JmtUi3FYYWWMdwwpdKtX6QIpA3TFrx3HFdDrNz9prndrus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013418"/>
            <a:ext cx="3197225" cy="292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1200" y="274638"/>
            <a:ext cx="8432800" cy="896937"/>
          </a:xfrm>
        </p:spPr>
        <p:txBody>
          <a:bodyPr/>
          <a:lstStyle/>
          <a:p>
            <a:r>
              <a:rPr lang="en-US" dirty="0" smtClean="0"/>
              <a:t>Upcoming Work 2016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1813" y="981075"/>
            <a:ext cx="8612187" cy="5129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Entitlement Process:</a:t>
            </a:r>
          </a:p>
          <a:p>
            <a:r>
              <a:rPr lang="en-US" sz="2000" dirty="0" smtClean="0"/>
              <a:t>Looking at the process of Gateways Entitlement process 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smtClean="0"/>
              <a:t>   grounded in competencies and connections for </a:t>
            </a:r>
          </a:p>
          <a:p>
            <a:pPr marL="0" indent="0">
              <a:buNone/>
            </a:pPr>
            <a:r>
              <a:rPr lang="en-US" sz="2000" dirty="0" smtClean="0"/>
              <a:t>     entitling institutions </a:t>
            </a:r>
          </a:p>
          <a:p>
            <a:r>
              <a:rPr lang="en-US" sz="2000" dirty="0" smtClean="0"/>
              <a:t>Direct route – implications of competencies, esp. for Level 2</a:t>
            </a:r>
          </a:p>
          <a:p>
            <a:pPr marL="0" indent="0">
              <a:buNone/>
            </a:pPr>
            <a:endParaRPr lang="en-US" sz="2000" smtClean="0"/>
          </a:p>
          <a:p>
            <a:pPr marL="0" indent="0">
              <a:buNone/>
            </a:pPr>
            <a:r>
              <a:rPr lang="en-US" sz="2000" smtClean="0"/>
              <a:t>Higher </a:t>
            </a:r>
            <a:r>
              <a:rPr lang="en-US" sz="2000" dirty="0" smtClean="0"/>
              <a:t>Education Outreach:</a:t>
            </a:r>
          </a:p>
          <a:p>
            <a:r>
              <a:rPr lang="en-US" sz="2000" dirty="0" smtClean="0"/>
              <a:t>Fall 2016 workshops on Gateways competencies and assessments</a:t>
            </a:r>
          </a:p>
          <a:p>
            <a:r>
              <a:rPr lang="en-US" sz="2000" dirty="0" smtClean="0"/>
              <a:t>Pilot updates to the entitlement process and secure IHE</a:t>
            </a:r>
          </a:p>
          <a:p>
            <a:pPr marL="0" indent="0">
              <a:buNone/>
            </a:pPr>
            <a:r>
              <a:rPr lang="en-US" sz="2000" dirty="0" smtClean="0"/>
              <a:t>     feedback</a:t>
            </a:r>
            <a:endParaRPr lang="en-US" dirty="0" smtClean="0"/>
          </a:p>
          <a:p>
            <a:r>
              <a:rPr lang="en-US" sz="2000" dirty="0" smtClean="0"/>
              <a:t>Online tools/resources for institutions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59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222070"/>
            <a:ext cx="6347713" cy="914399"/>
          </a:xfrm>
        </p:spPr>
        <p:txBody>
          <a:bodyPr/>
          <a:lstStyle/>
          <a:p>
            <a:r>
              <a:rPr lang="en-US" dirty="0" smtClean="0"/>
              <a:t>Good News:  Transfer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316140"/>
              </p:ext>
            </p:extLst>
          </p:nvPr>
        </p:nvGraphicFramePr>
        <p:xfrm>
          <a:off x="483327" y="1045031"/>
          <a:ext cx="7876902" cy="5381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634"/>
                <a:gridCol w="2625634"/>
                <a:gridCol w="2625634"/>
              </a:tblGrid>
              <a:tr h="14147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Sector Students </a:t>
                      </a:r>
                      <a:r>
                        <a:rPr lang="en-US" sz="20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Transferred FROM: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Undergraduate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Students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Fall 2015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 of Total Transfer Students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07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Community Colleges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24,374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42.2%</a:t>
                      </a:r>
                    </a:p>
                  </a:txBody>
                  <a:tcPr marL="68580" marR="68580" marT="0" marB="0"/>
                </a:tc>
              </a:tr>
              <a:tr h="707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Public Universities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4,471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7.8%</a:t>
                      </a:r>
                    </a:p>
                  </a:txBody>
                  <a:tcPr marL="68580" marR="68580" marT="0" marB="0"/>
                </a:tc>
              </a:tr>
              <a:tr h="707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Independent 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Not-for-Profit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3,541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6.1%</a:t>
                      </a:r>
                    </a:p>
                  </a:txBody>
                  <a:tcPr marL="68580" marR="68580" marT="0" marB="0"/>
                </a:tc>
              </a:tr>
              <a:tr h="707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Independent 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For-Profit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1.1%</a:t>
                      </a:r>
                    </a:p>
                  </a:txBody>
                  <a:tcPr marL="68580" marR="68580" marT="0" marB="0"/>
                </a:tc>
              </a:tr>
              <a:tr h="707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Institutions*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24,718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42.8%</a:t>
                      </a:r>
                    </a:p>
                  </a:txBody>
                  <a:tcPr marL="68580" marR="68580" marT="0" marB="0"/>
                </a:tc>
              </a:tr>
              <a:tr h="43031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All Sectors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57,760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66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222070"/>
            <a:ext cx="6347713" cy="914399"/>
          </a:xfrm>
        </p:spPr>
        <p:txBody>
          <a:bodyPr/>
          <a:lstStyle/>
          <a:p>
            <a:r>
              <a:rPr lang="en-US" dirty="0" smtClean="0"/>
              <a:t>Good News:  Transfer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812491"/>
              </p:ext>
            </p:extLst>
          </p:nvPr>
        </p:nvGraphicFramePr>
        <p:xfrm>
          <a:off x="483327" y="1045031"/>
          <a:ext cx="7876902" cy="5381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634"/>
                <a:gridCol w="2625634"/>
                <a:gridCol w="2625634"/>
              </a:tblGrid>
              <a:tr h="14147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Sector Students </a:t>
                      </a:r>
                      <a:r>
                        <a:rPr lang="en-US" sz="20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Transferred </a:t>
                      </a:r>
                      <a:r>
                        <a:rPr lang="en-US" sz="2000" b="1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Undergraduate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Students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Fall 2015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Fall</a:t>
                      </a:r>
                      <a:r>
                        <a:rPr lang="en-US" sz="20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2015 Undergraduate Enrollments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07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Community Colleges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16,317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317,192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07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Public Universities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14,970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143,614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07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Independent 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Not-for-Profit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10,850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131,620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07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Independent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For-Profit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14,469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52,654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07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Out-of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State, in IL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1,154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7,672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031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All Sectors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57,760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652,752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40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35132"/>
            <a:ext cx="6347713" cy="809898"/>
          </a:xfrm>
        </p:spPr>
        <p:txBody>
          <a:bodyPr>
            <a:normAutofit/>
          </a:bodyPr>
          <a:lstStyle/>
          <a:p>
            <a:r>
              <a:rPr lang="en-US" dirty="0" smtClean="0"/>
              <a:t>Good News: 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953589"/>
            <a:ext cx="7406640" cy="5669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Over 87% of students enrolled full-time at a public IHE completed a degree in six years (national average is 80%)</a:t>
            </a:r>
          </a:p>
          <a:p>
            <a:endParaRPr lang="en-US" dirty="0" smtClean="0"/>
          </a:p>
          <a:p>
            <a:r>
              <a:rPr lang="en-US" dirty="0" smtClean="0"/>
              <a:t>Illinois was first in the nation:</a:t>
            </a:r>
          </a:p>
          <a:p>
            <a:pPr lvl="1"/>
            <a:r>
              <a:rPr lang="en-US" dirty="0" smtClean="0"/>
              <a:t>Completion rates for part-time students at public IHEs (46% as compared to national average of 19%)</a:t>
            </a:r>
          </a:p>
          <a:p>
            <a:pPr lvl="1"/>
            <a:r>
              <a:rPr lang="en-US" dirty="0" smtClean="0"/>
              <a:t>Completion rates for adult learners at public IHEs (63% as compared to national average of 43%)</a:t>
            </a:r>
          </a:p>
          <a:p>
            <a:r>
              <a:rPr lang="en-US" dirty="0" smtClean="0"/>
              <a:t>Illinois was third in the nation</a:t>
            </a:r>
          </a:p>
          <a:p>
            <a:pPr lvl="1"/>
            <a:r>
              <a:rPr lang="en-US" dirty="0" smtClean="0"/>
              <a:t>Full-time community college students completing baccalaureate degrees at four-year IHEs</a:t>
            </a:r>
          </a:p>
          <a:p>
            <a:r>
              <a:rPr lang="en-US" dirty="0" smtClean="0"/>
              <a:t>Illinois was fourth in the nation:</a:t>
            </a:r>
          </a:p>
          <a:p>
            <a:pPr lvl="1"/>
            <a:r>
              <a:rPr lang="en-US" dirty="0" smtClean="0"/>
              <a:t>Completion rates for full-time community college students at roughly 13 percentage points higher than the national average</a:t>
            </a:r>
          </a:p>
          <a:p>
            <a:r>
              <a:rPr lang="en-US" dirty="0" smtClean="0"/>
              <a:t>Illinois was eighth in the nation:</a:t>
            </a:r>
          </a:p>
          <a:p>
            <a:pPr lvl="1"/>
            <a:r>
              <a:rPr lang="en-US" dirty="0" smtClean="0"/>
              <a:t>Completion rates for adult learners at community colleges – 15% higher than the national average</a:t>
            </a:r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://www.ibhe.org/DataPoints/Mission.pdf</a:t>
            </a:r>
          </a:p>
        </p:txBody>
      </p:sp>
    </p:spTree>
    <p:extLst>
      <p:ext uri="{BB962C8B-B14F-4D97-AF65-F5344CB8AC3E}">
        <p14:creationId xmlns:p14="http://schemas.microsoft.com/office/powerpoint/2010/main" val="113292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35132"/>
            <a:ext cx="6347713" cy="809898"/>
          </a:xfrm>
        </p:spPr>
        <p:txBody>
          <a:bodyPr>
            <a:normAutofit/>
          </a:bodyPr>
          <a:lstStyle/>
          <a:p>
            <a:r>
              <a:rPr lang="en-US" dirty="0" smtClean="0"/>
              <a:t>Good News: 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953589"/>
            <a:ext cx="7406640" cy="566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49.6% of adults in Illinois hold a credential </a:t>
            </a:r>
          </a:p>
          <a:p>
            <a:pPr marL="0" indent="0">
              <a:buNone/>
            </a:pPr>
            <a:r>
              <a:rPr lang="en-US" sz="2800" dirty="0" smtClean="0"/>
              <a:t>or degree – nearing 60% by 2025 goal</a:t>
            </a:r>
          </a:p>
          <a:p>
            <a:endParaRPr lang="en-US" dirty="0" smtClean="0"/>
          </a:p>
          <a:p>
            <a:r>
              <a:rPr lang="en-US" dirty="0" smtClean="0"/>
              <a:t>IBHE Report of the Commission on the Future of the Workforce</a:t>
            </a:r>
          </a:p>
          <a:p>
            <a:pPr marL="400050" lvl="1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www.ibhe.org/WorkforceCommission/PDF/WCR082016.pdf</a:t>
            </a:r>
            <a:endParaRPr lang="en-US" dirty="0" smtClean="0"/>
          </a:p>
          <a:p>
            <a:r>
              <a:rPr lang="en-US" dirty="0" smtClean="0"/>
              <a:t>ICCB Workforce Education Strategic Planning Project</a:t>
            </a:r>
          </a:p>
          <a:p>
            <a:pPr marL="457200" lvl="1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www.iccb.org/iccb/wp-content/pdfs/workforce/ICCB_Summary_Report_on_Workforce_Strategic_Plan_Forums.pdf</a:t>
            </a:r>
            <a:endParaRPr lang="en-US" dirty="0" smtClean="0"/>
          </a:p>
          <a:p>
            <a:r>
              <a:rPr lang="en-US" dirty="0" smtClean="0"/>
              <a:t>Workforce Innovation and Opportunities Act (WIOA) Unified State Plan for Illinois </a:t>
            </a:r>
          </a:p>
          <a:p>
            <a:pPr marL="400050" lvl="1" indent="0">
              <a:buNone/>
            </a:pP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www2.illinoisworknet.com/DownloadPrint/ILLINOIS%20UNIFIED%20STATE%20PLAN_FINAL.pdf</a:t>
            </a: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002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35132"/>
            <a:ext cx="6347713" cy="8098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for 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953589"/>
            <a:ext cx="7406640" cy="5669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High School Transitions to College and Careers</a:t>
            </a:r>
          </a:p>
          <a:p>
            <a:r>
              <a:rPr lang="en-US" sz="2400" dirty="0" smtClean="0"/>
              <a:t>Post-Secondary and Workforce Readiness Act</a:t>
            </a:r>
            <a:r>
              <a:rPr lang="en-US" sz="2200" dirty="0" smtClean="0"/>
              <a:t> </a:t>
            </a:r>
          </a:p>
          <a:p>
            <a:pPr marL="400050" lvl="1" indent="0">
              <a:buNone/>
            </a:pPr>
            <a:r>
              <a:rPr lang="en-US" sz="2200" dirty="0" smtClean="0"/>
              <a:t>(PWR - </a:t>
            </a:r>
            <a:r>
              <a:rPr lang="en-US" sz="2000" dirty="0" smtClean="0"/>
              <a:t>HB5729</a:t>
            </a:r>
            <a:r>
              <a:rPr lang="en-US" sz="2200" dirty="0" smtClean="0"/>
              <a:t>) – HS diploma with career readiness markers such as pathways endorsements or evidence of completed apprenticeships</a:t>
            </a:r>
          </a:p>
          <a:p>
            <a:r>
              <a:rPr lang="en-US" sz="2400" dirty="0" smtClean="0"/>
              <a:t>Regional 60x25 Networks – career pathways</a:t>
            </a:r>
          </a:p>
          <a:p>
            <a:r>
              <a:rPr lang="en-US" sz="2400" dirty="0" smtClean="0"/>
              <a:t>Senior year – “on track” coursework with community colleges</a:t>
            </a:r>
          </a:p>
          <a:p>
            <a:r>
              <a:rPr lang="en-US" sz="2400" dirty="0" smtClean="0"/>
              <a:t>Early college – dual credit</a:t>
            </a:r>
          </a:p>
          <a:p>
            <a:pPr lvl="1"/>
            <a:r>
              <a:rPr lang="en-US" sz="2200" dirty="0" smtClean="0"/>
              <a:t>15 IHEs in-state approved by IBHE</a:t>
            </a:r>
          </a:p>
          <a:p>
            <a:pPr lvl="1"/>
            <a:r>
              <a:rPr lang="en-US" sz="2200" dirty="0" smtClean="0"/>
              <a:t>5 </a:t>
            </a:r>
            <a:r>
              <a:rPr lang="en-US" sz="2200" dirty="0" err="1" smtClean="0"/>
              <a:t>out-of</a:t>
            </a:r>
            <a:r>
              <a:rPr lang="en-US" sz="2200" dirty="0" smtClean="0"/>
              <a:t> state IHEs seeking IBHE authorization</a:t>
            </a:r>
          </a:p>
          <a:p>
            <a:pPr lvl="1"/>
            <a:r>
              <a:rPr lang="en-US" sz="2200" dirty="0" smtClean="0"/>
              <a:t>Community colleges</a:t>
            </a:r>
          </a:p>
          <a:p>
            <a:r>
              <a:rPr lang="en-US" sz="2400" dirty="0" smtClean="0"/>
              <a:t>Advanced coursework – AP/IB exams for credit </a:t>
            </a:r>
          </a:p>
        </p:txBody>
      </p:sp>
    </p:spTree>
    <p:extLst>
      <p:ext uri="{BB962C8B-B14F-4D97-AF65-F5344CB8AC3E}">
        <p14:creationId xmlns:p14="http://schemas.microsoft.com/office/powerpoint/2010/main" val="357253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35132"/>
            <a:ext cx="6347713" cy="8098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for 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953589"/>
            <a:ext cx="7406640" cy="566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In-College Support</a:t>
            </a:r>
          </a:p>
          <a:p>
            <a:r>
              <a:rPr lang="en-US" sz="2400" dirty="0" smtClean="0"/>
              <a:t>Guided Pathways to Success – Complete College America</a:t>
            </a:r>
          </a:p>
          <a:p>
            <a:pPr lvl="1"/>
            <a:r>
              <a:rPr lang="en-US" sz="2200" dirty="0" smtClean="0"/>
              <a:t>Co-requisite math</a:t>
            </a:r>
          </a:p>
          <a:p>
            <a:pPr lvl="1"/>
            <a:r>
              <a:rPr lang="en-US" sz="2200" dirty="0" smtClean="0"/>
              <a:t>Co-requisite English</a:t>
            </a:r>
          </a:p>
          <a:p>
            <a:pPr lvl="1"/>
            <a:r>
              <a:rPr lang="en-US" sz="2200" dirty="0" smtClean="0"/>
              <a:t>Meta-majors</a:t>
            </a:r>
          </a:p>
          <a:p>
            <a:pPr lvl="1"/>
            <a:r>
              <a:rPr lang="en-US" sz="2200" dirty="0" smtClean="0"/>
              <a:t>Intrusive advising</a:t>
            </a:r>
          </a:p>
          <a:p>
            <a:pPr lvl="1"/>
            <a:r>
              <a:rPr lang="en-US" sz="2200" dirty="0" smtClean="0"/>
              <a:t>Credentials as stackable elements within degrees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4767944"/>
            <a:ext cx="2181497" cy="195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45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35132"/>
            <a:ext cx="6347713" cy="8098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for 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953589"/>
            <a:ext cx="7406640" cy="566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Non-traditional Students – 74% of the college-going population (NCES)</a:t>
            </a:r>
          </a:p>
          <a:p>
            <a:r>
              <a:rPr lang="en-US" sz="2400" dirty="0" smtClean="0"/>
              <a:t>Adult-friendly services</a:t>
            </a:r>
          </a:p>
          <a:p>
            <a:r>
              <a:rPr lang="en-US" sz="2400" dirty="0" smtClean="0"/>
              <a:t>Prior learning assessment</a:t>
            </a:r>
            <a:endParaRPr lang="en-US" sz="2200" dirty="0" smtClean="0"/>
          </a:p>
          <a:p>
            <a:r>
              <a:rPr lang="en-US" sz="2400" dirty="0" smtClean="0"/>
              <a:t>Military prior learning assessment</a:t>
            </a:r>
          </a:p>
          <a:p>
            <a:pPr lvl="1"/>
            <a:r>
              <a:rPr lang="en-US" sz="2200" dirty="0" smtClean="0"/>
              <a:t>Criminal justice, law enforcement, and transportation-related pathways</a:t>
            </a:r>
          </a:p>
          <a:p>
            <a:pPr lvl="1"/>
            <a:r>
              <a:rPr lang="en-US" sz="2200" dirty="0" smtClean="0"/>
              <a:t>Healthcare fields</a:t>
            </a:r>
          </a:p>
          <a:p>
            <a:r>
              <a:rPr lang="en-US" sz="2400" dirty="0" smtClean="0"/>
              <a:t>High-quality credentials – support for employment and as stepping stones to degree(s)</a:t>
            </a:r>
          </a:p>
          <a:p>
            <a:pPr lvl="1"/>
            <a:r>
              <a:rPr lang="en-US" sz="2000" dirty="0" smtClean="0"/>
              <a:t>IBHE/ICCB/ISBE/others – “Counting High-Quality Credentials Project”</a:t>
            </a:r>
          </a:p>
        </p:txBody>
      </p:sp>
    </p:spTree>
    <p:extLst>
      <p:ext uri="{BB962C8B-B14F-4D97-AF65-F5344CB8AC3E}">
        <p14:creationId xmlns:p14="http://schemas.microsoft.com/office/powerpoint/2010/main" val="39805219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6085</TotalTime>
  <Words>1391</Words>
  <Application>Microsoft Office PowerPoint</Application>
  <PresentationFormat>On-screen Show (4:3)</PresentationFormat>
  <Paragraphs>275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 3</vt:lpstr>
      <vt:lpstr>Facet</vt:lpstr>
      <vt:lpstr> Student Success Initiatives: Illinois Board of Higher Education Update       IACTE Fall Conference October 14, 2016           Stephanie Bernoteit  Senior Associate Director, Academic Affairs  Illinois Board of Higher Education</vt:lpstr>
      <vt:lpstr>Good News:  Transfer</vt:lpstr>
      <vt:lpstr>Good News:  Transfer</vt:lpstr>
      <vt:lpstr>Good News:  Transfer</vt:lpstr>
      <vt:lpstr>Good News:  Completion</vt:lpstr>
      <vt:lpstr>Good News:  Completion</vt:lpstr>
      <vt:lpstr>Strategies for Student Success</vt:lpstr>
      <vt:lpstr>Strategies for Student Success</vt:lpstr>
      <vt:lpstr>Strategies for Student Success</vt:lpstr>
      <vt:lpstr>Strategies for Student Success</vt:lpstr>
      <vt:lpstr>Strategies for Student Success</vt:lpstr>
      <vt:lpstr>Strategies for Student Success</vt:lpstr>
      <vt:lpstr>Strategies for Student Success</vt:lpstr>
      <vt:lpstr>Early Childhood Educator Preparation:  An Exemplar</vt:lpstr>
      <vt:lpstr>Background</vt:lpstr>
      <vt:lpstr>2014-2015 &amp; 2015-2016 EPPI Grantees</vt:lpstr>
      <vt:lpstr>EPPI Grants</vt:lpstr>
      <vt:lpstr>EPPI Grants, continued</vt:lpstr>
      <vt:lpstr>EPPI Grants, continued</vt:lpstr>
      <vt:lpstr>EC Credential Workgroup</vt:lpstr>
      <vt:lpstr>Exploring Stackability and  System Alignment</vt:lpstr>
      <vt:lpstr>Gateways Credential Changes</vt:lpstr>
      <vt:lpstr>Certificate/Credential Alignment</vt:lpstr>
      <vt:lpstr>Upcoming Work 2016 </vt:lpstr>
    </vt:vector>
  </TitlesOfParts>
  <Company>State of Illinois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 of Illinois: PD and Workforce</dc:title>
  <dc:creator>Chadwick, Christi</dc:creator>
  <cp:lastModifiedBy>Bernoteit, Stephanie</cp:lastModifiedBy>
  <cp:revision>120</cp:revision>
  <cp:lastPrinted>2016-10-11T21:38:54Z</cp:lastPrinted>
  <dcterms:created xsi:type="dcterms:W3CDTF">2015-06-16T20:44:09Z</dcterms:created>
  <dcterms:modified xsi:type="dcterms:W3CDTF">2016-10-11T21:52:31Z</dcterms:modified>
</cp:coreProperties>
</file>