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5"/>
  </p:notesMasterIdLst>
  <p:handoutMasterIdLst>
    <p:handoutMasterId r:id="rId36"/>
  </p:handoutMasterIdLst>
  <p:sldIdLst>
    <p:sldId id="256" r:id="rId3"/>
    <p:sldId id="291" r:id="rId4"/>
    <p:sldId id="293" r:id="rId5"/>
    <p:sldId id="286" r:id="rId6"/>
    <p:sldId id="289" r:id="rId7"/>
    <p:sldId id="290" r:id="rId8"/>
    <p:sldId id="288" r:id="rId9"/>
    <p:sldId id="283" r:id="rId10"/>
    <p:sldId id="264" r:id="rId11"/>
    <p:sldId id="287" r:id="rId12"/>
    <p:sldId id="295" r:id="rId13"/>
    <p:sldId id="257" r:id="rId14"/>
    <p:sldId id="258" r:id="rId15"/>
    <p:sldId id="259" r:id="rId16"/>
    <p:sldId id="269" r:id="rId17"/>
    <p:sldId id="261" r:id="rId18"/>
    <p:sldId id="272" r:id="rId19"/>
    <p:sldId id="294" r:id="rId20"/>
    <p:sldId id="270" r:id="rId21"/>
    <p:sldId id="267" r:id="rId22"/>
    <p:sldId id="273" r:id="rId23"/>
    <p:sldId id="274" r:id="rId24"/>
    <p:sldId id="275" r:id="rId25"/>
    <p:sldId id="276" r:id="rId26"/>
    <p:sldId id="277" r:id="rId27"/>
    <p:sldId id="278" r:id="rId28"/>
    <p:sldId id="279" r:id="rId29"/>
    <p:sldId id="280" r:id="rId30"/>
    <p:sldId id="281" r:id="rId31"/>
    <p:sldId id="282" r:id="rId32"/>
    <p:sldId id="285" r:id="rId33"/>
    <p:sldId id="2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B9DEDA-79C8-4542-A10F-7E6D3ED600C4}">
          <p14:sldIdLst>
            <p14:sldId id="256"/>
            <p14:sldId id="291"/>
            <p14:sldId id="293"/>
            <p14:sldId id="286"/>
            <p14:sldId id="289"/>
            <p14:sldId id="290"/>
            <p14:sldId id="288"/>
            <p14:sldId id="283"/>
            <p14:sldId id="264"/>
            <p14:sldId id="287"/>
            <p14:sldId id="295"/>
            <p14:sldId id="257"/>
            <p14:sldId id="258"/>
            <p14:sldId id="259"/>
            <p14:sldId id="269"/>
            <p14:sldId id="261"/>
            <p14:sldId id="272"/>
            <p14:sldId id="294"/>
            <p14:sldId id="270"/>
            <p14:sldId id="267"/>
            <p14:sldId id="273"/>
            <p14:sldId id="274"/>
            <p14:sldId id="275"/>
            <p14:sldId id="276"/>
            <p14:sldId id="277"/>
            <p14:sldId id="278"/>
            <p14:sldId id="279"/>
            <p14:sldId id="280"/>
            <p14:sldId id="281"/>
            <p14:sldId id="282"/>
            <p14:sldId id="285"/>
            <p14:sldId id="296"/>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A3DC"/>
    <a:srgbClr val="131B4C"/>
    <a:srgbClr val="131C4E"/>
    <a:srgbClr val="FAFAFA"/>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3970" autoAdjust="0"/>
  </p:normalViewPr>
  <p:slideViewPr>
    <p:cSldViewPr snapToGrid="0">
      <p:cViewPr>
        <p:scale>
          <a:sx n="100" d="100"/>
          <a:sy n="100" d="100"/>
        </p:scale>
        <p:origin x="-1230" y="-6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7" d="100"/>
          <a:sy n="97" d="100"/>
        </p:scale>
        <p:origin x="361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10/13/2016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a:t>
            </a:fld>
            <a:endParaRPr lang="en-US"/>
          </a:p>
        </p:txBody>
      </p:sp>
    </p:spTree>
    <p:extLst>
      <p:ext uri="{BB962C8B-B14F-4D97-AF65-F5344CB8AC3E}">
        <p14:creationId xmlns:p14="http://schemas.microsoft.com/office/powerpoint/2010/main" val="143687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12</a:t>
            </a:fld>
            <a:endParaRPr lang="en-US" dirty="0"/>
          </a:p>
        </p:txBody>
      </p:sp>
    </p:spTree>
    <p:extLst>
      <p:ext uri="{BB962C8B-B14F-4D97-AF65-F5344CB8AC3E}">
        <p14:creationId xmlns:p14="http://schemas.microsoft.com/office/powerpoint/2010/main" val="2092948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13</a:t>
            </a:fld>
            <a:endParaRPr lang="en-US" dirty="0"/>
          </a:p>
        </p:txBody>
      </p:sp>
    </p:spTree>
    <p:extLst>
      <p:ext uri="{BB962C8B-B14F-4D97-AF65-F5344CB8AC3E}">
        <p14:creationId xmlns:p14="http://schemas.microsoft.com/office/powerpoint/2010/main" val="1996355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B9A179D-2D27-49E2-B022-8EDDA2EFE682}" type="slidenum">
              <a:rPr lang="en-US" smtClean="0"/>
              <a:t>14</a:t>
            </a:fld>
            <a:endParaRPr lang="en-US" dirty="0"/>
          </a:p>
        </p:txBody>
      </p:sp>
    </p:spTree>
    <p:extLst>
      <p:ext uri="{BB962C8B-B14F-4D97-AF65-F5344CB8AC3E}">
        <p14:creationId xmlns:p14="http://schemas.microsoft.com/office/powerpoint/2010/main" val="240214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15</a:t>
            </a:fld>
            <a:endParaRPr lang="en-US" dirty="0"/>
          </a:p>
        </p:txBody>
      </p:sp>
    </p:spTree>
    <p:extLst>
      <p:ext uri="{BB962C8B-B14F-4D97-AF65-F5344CB8AC3E}">
        <p14:creationId xmlns:p14="http://schemas.microsoft.com/office/powerpoint/2010/main" val="2720847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16</a:t>
            </a:fld>
            <a:endParaRPr lang="en-US" dirty="0"/>
          </a:p>
        </p:txBody>
      </p:sp>
    </p:spTree>
    <p:extLst>
      <p:ext uri="{BB962C8B-B14F-4D97-AF65-F5344CB8AC3E}">
        <p14:creationId xmlns:p14="http://schemas.microsoft.com/office/powerpoint/2010/main" val="4212459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17</a:t>
            </a:fld>
            <a:endParaRPr lang="en-US" dirty="0"/>
          </a:p>
        </p:txBody>
      </p:sp>
    </p:spTree>
    <p:extLst>
      <p:ext uri="{BB962C8B-B14F-4D97-AF65-F5344CB8AC3E}">
        <p14:creationId xmlns:p14="http://schemas.microsoft.com/office/powerpoint/2010/main" val="2720847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B9A179D-2D27-49E2-B022-8EDDA2EFE682}" type="slidenum">
              <a:rPr lang="en-US" smtClean="0"/>
              <a:t>18</a:t>
            </a:fld>
            <a:endParaRPr lang="en-US" dirty="0"/>
          </a:p>
        </p:txBody>
      </p:sp>
    </p:spTree>
    <p:extLst>
      <p:ext uri="{BB962C8B-B14F-4D97-AF65-F5344CB8AC3E}">
        <p14:creationId xmlns:p14="http://schemas.microsoft.com/office/powerpoint/2010/main" val="1390349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19</a:t>
            </a:fld>
            <a:endParaRPr lang="en-US" dirty="0"/>
          </a:p>
        </p:txBody>
      </p:sp>
    </p:spTree>
    <p:extLst>
      <p:ext uri="{BB962C8B-B14F-4D97-AF65-F5344CB8AC3E}">
        <p14:creationId xmlns:p14="http://schemas.microsoft.com/office/powerpoint/2010/main" val="2720847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20</a:t>
            </a:fld>
            <a:endParaRPr lang="en-US" dirty="0"/>
          </a:p>
        </p:txBody>
      </p:sp>
    </p:spTree>
    <p:extLst>
      <p:ext uri="{BB962C8B-B14F-4D97-AF65-F5344CB8AC3E}">
        <p14:creationId xmlns:p14="http://schemas.microsoft.com/office/powerpoint/2010/main" val="28175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21</a:t>
            </a:fld>
            <a:endParaRPr lang="en-US" dirty="0"/>
          </a:p>
        </p:txBody>
      </p:sp>
    </p:spTree>
    <p:extLst>
      <p:ext uri="{BB962C8B-B14F-4D97-AF65-F5344CB8AC3E}">
        <p14:creationId xmlns:p14="http://schemas.microsoft.com/office/powerpoint/2010/main" val="281624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dirty="0"/>
          </a:p>
        </p:txBody>
      </p:sp>
    </p:spTree>
    <p:extLst>
      <p:ext uri="{BB962C8B-B14F-4D97-AF65-F5344CB8AC3E}">
        <p14:creationId xmlns:p14="http://schemas.microsoft.com/office/powerpoint/2010/main" val="2720847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dirty="0" smtClean="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22</a:t>
            </a:fld>
            <a:endParaRPr lang="en-US"/>
          </a:p>
        </p:txBody>
      </p:sp>
    </p:spTree>
    <p:extLst>
      <p:ext uri="{BB962C8B-B14F-4D97-AF65-F5344CB8AC3E}">
        <p14:creationId xmlns:p14="http://schemas.microsoft.com/office/powerpoint/2010/main" val="3363666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23</a:t>
            </a:fld>
            <a:endParaRPr lang="en-US"/>
          </a:p>
        </p:txBody>
      </p:sp>
    </p:spTree>
    <p:extLst>
      <p:ext uri="{BB962C8B-B14F-4D97-AF65-F5344CB8AC3E}">
        <p14:creationId xmlns:p14="http://schemas.microsoft.com/office/powerpoint/2010/main" val="298398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24</a:t>
            </a:fld>
            <a:endParaRPr lang="en-US"/>
          </a:p>
        </p:txBody>
      </p:sp>
    </p:spTree>
    <p:extLst>
      <p:ext uri="{BB962C8B-B14F-4D97-AF65-F5344CB8AC3E}">
        <p14:creationId xmlns:p14="http://schemas.microsoft.com/office/powerpoint/2010/main" val="1542907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25</a:t>
            </a:fld>
            <a:endParaRPr lang="en-US"/>
          </a:p>
        </p:txBody>
      </p:sp>
    </p:spTree>
    <p:extLst>
      <p:ext uri="{BB962C8B-B14F-4D97-AF65-F5344CB8AC3E}">
        <p14:creationId xmlns:p14="http://schemas.microsoft.com/office/powerpoint/2010/main" val="3357658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27</a:t>
            </a:fld>
            <a:endParaRPr lang="en-US"/>
          </a:p>
        </p:txBody>
      </p:sp>
    </p:spTree>
    <p:extLst>
      <p:ext uri="{BB962C8B-B14F-4D97-AF65-F5344CB8AC3E}">
        <p14:creationId xmlns:p14="http://schemas.microsoft.com/office/powerpoint/2010/main" val="1014874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smtClean="0"/>
              <a:t> </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28</a:t>
            </a:fld>
            <a:endParaRPr lang="en-US"/>
          </a:p>
        </p:txBody>
      </p:sp>
    </p:spTree>
    <p:extLst>
      <p:ext uri="{BB962C8B-B14F-4D97-AF65-F5344CB8AC3E}">
        <p14:creationId xmlns:p14="http://schemas.microsoft.com/office/powerpoint/2010/main" val="4198802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29</a:t>
            </a:fld>
            <a:endParaRPr lang="en-US"/>
          </a:p>
        </p:txBody>
      </p:sp>
    </p:spTree>
    <p:extLst>
      <p:ext uri="{BB962C8B-B14F-4D97-AF65-F5344CB8AC3E}">
        <p14:creationId xmlns:p14="http://schemas.microsoft.com/office/powerpoint/2010/main" val="374578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30</a:t>
            </a:fld>
            <a:endParaRPr lang="en-US"/>
          </a:p>
        </p:txBody>
      </p:sp>
    </p:spTree>
    <p:extLst>
      <p:ext uri="{BB962C8B-B14F-4D97-AF65-F5344CB8AC3E}">
        <p14:creationId xmlns:p14="http://schemas.microsoft.com/office/powerpoint/2010/main" val="609642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31</a:t>
            </a:fld>
            <a:endParaRPr lang="en-US"/>
          </a:p>
        </p:txBody>
      </p:sp>
    </p:spTree>
    <p:extLst>
      <p:ext uri="{BB962C8B-B14F-4D97-AF65-F5344CB8AC3E}">
        <p14:creationId xmlns:p14="http://schemas.microsoft.com/office/powerpoint/2010/main" val="2999514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32</a:t>
            </a:fld>
            <a:endParaRPr lang="en-US"/>
          </a:p>
        </p:txBody>
      </p:sp>
    </p:spTree>
    <p:extLst>
      <p:ext uri="{BB962C8B-B14F-4D97-AF65-F5344CB8AC3E}">
        <p14:creationId xmlns:p14="http://schemas.microsoft.com/office/powerpoint/2010/main" val="299951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4</a:t>
            </a:fld>
            <a:endParaRPr lang="en-US" dirty="0"/>
          </a:p>
        </p:txBody>
      </p:sp>
    </p:spTree>
    <p:extLst>
      <p:ext uri="{BB962C8B-B14F-4D97-AF65-F5344CB8AC3E}">
        <p14:creationId xmlns:p14="http://schemas.microsoft.com/office/powerpoint/2010/main" val="162897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5</a:t>
            </a:fld>
            <a:endParaRPr lang="en-US"/>
          </a:p>
        </p:txBody>
      </p:sp>
    </p:spTree>
    <p:extLst>
      <p:ext uri="{BB962C8B-B14F-4D97-AF65-F5344CB8AC3E}">
        <p14:creationId xmlns:p14="http://schemas.microsoft.com/office/powerpoint/2010/main" val="117807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7</a:t>
            </a:fld>
            <a:endParaRPr lang="en-US" dirty="0"/>
          </a:p>
        </p:txBody>
      </p:sp>
    </p:spTree>
    <p:extLst>
      <p:ext uri="{BB962C8B-B14F-4D97-AF65-F5344CB8AC3E}">
        <p14:creationId xmlns:p14="http://schemas.microsoft.com/office/powerpoint/2010/main" val="337903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8</a:t>
            </a:fld>
            <a:endParaRPr lang="en-US" dirty="0"/>
          </a:p>
        </p:txBody>
      </p:sp>
    </p:spTree>
    <p:extLst>
      <p:ext uri="{BB962C8B-B14F-4D97-AF65-F5344CB8AC3E}">
        <p14:creationId xmlns:p14="http://schemas.microsoft.com/office/powerpoint/2010/main" val="96986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9</a:t>
            </a:fld>
            <a:endParaRPr lang="en-US" dirty="0"/>
          </a:p>
        </p:txBody>
      </p:sp>
    </p:spTree>
    <p:extLst>
      <p:ext uri="{BB962C8B-B14F-4D97-AF65-F5344CB8AC3E}">
        <p14:creationId xmlns:p14="http://schemas.microsoft.com/office/powerpoint/2010/main" val="272084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10</a:t>
            </a:fld>
            <a:endParaRPr lang="en-US"/>
          </a:p>
        </p:txBody>
      </p:sp>
    </p:spTree>
    <p:extLst>
      <p:ext uri="{BB962C8B-B14F-4D97-AF65-F5344CB8AC3E}">
        <p14:creationId xmlns:p14="http://schemas.microsoft.com/office/powerpoint/2010/main" val="1773877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11</a:t>
            </a:fld>
            <a:endParaRPr lang="en-US" dirty="0"/>
          </a:p>
        </p:txBody>
      </p:sp>
    </p:spTree>
    <p:extLst>
      <p:ext uri="{BB962C8B-B14F-4D97-AF65-F5344CB8AC3E}">
        <p14:creationId xmlns:p14="http://schemas.microsoft.com/office/powerpoint/2010/main" val="2720847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7CA3DC"/>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userDrawn="1"/>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131C4E"/>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solidFill>
                <a:srgbClr val="FF0000"/>
              </a:solidFill>
            </a:endParaRPr>
          </a:p>
        </p:txBody>
      </p:sp>
      <p:sp>
        <p:nvSpPr>
          <p:cNvPr id="2" name="Title 1"/>
          <p:cNvSpPr>
            <a:spLocks noGrp="1"/>
          </p:cNvSpPr>
          <p:nvPr>
            <p:ph type="ctrTitle"/>
          </p:nvPr>
        </p:nvSpPr>
        <p:spPr>
          <a:xfrm>
            <a:off x="1295400" y="1873584"/>
            <a:ext cx="6400800" cy="2560320"/>
          </a:xfrm>
          <a:prstGeom prst="rect">
            <a:avLst/>
          </a:prstGeom>
        </p:spPr>
        <p:txBody>
          <a:bodyPr anchor="b">
            <a:normAutofit/>
          </a:bodyPr>
          <a:lstStyle>
            <a:lvl1pPr algn="l">
              <a:defRPr sz="4000">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039" y="503985"/>
            <a:ext cx="5461259" cy="2018292"/>
          </a:xfrm>
          <a:prstGeom prst="rect">
            <a:avLst/>
          </a:prstGeom>
        </p:spPr>
      </p:pic>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
        <p:nvSpPr>
          <p:cNvPr id="8" name="Title Placeholder 1"/>
          <p:cNvSpPr>
            <a:spLocks noGrp="1"/>
          </p:cNvSpPr>
          <p:nvPr>
            <p:ph type="title"/>
          </p:nvPr>
        </p:nvSpPr>
        <p:spPr>
          <a:xfrm>
            <a:off x="3876674" y="255134"/>
            <a:ext cx="7019925" cy="103685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
        <p:nvSpPr>
          <p:cNvPr id="8" name="Title Placeholder 1"/>
          <p:cNvSpPr>
            <a:spLocks noGrp="1"/>
          </p:cNvSpPr>
          <p:nvPr>
            <p:ph type="title"/>
          </p:nvPr>
        </p:nvSpPr>
        <p:spPr>
          <a:xfrm>
            <a:off x="3876674" y="255134"/>
            <a:ext cx="7019925" cy="103685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4" name="Title Placeholder 1"/>
          <p:cNvSpPr>
            <a:spLocks noGrp="1"/>
          </p:cNvSpPr>
          <p:nvPr>
            <p:ph type="title"/>
          </p:nvPr>
        </p:nvSpPr>
        <p:spPr>
          <a:xfrm>
            <a:off x="3876674" y="255134"/>
            <a:ext cx="7019925" cy="103685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
        <p:nvSpPr>
          <p:cNvPr id="7" name="Title Placeholder 1"/>
          <p:cNvSpPr>
            <a:spLocks noGrp="1"/>
          </p:cNvSpPr>
          <p:nvPr>
            <p:ph type="title"/>
          </p:nvPr>
        </p:nvSpPr>
        <p:spPr>
          <a:xfrm>
            <a:off x="3876674" y="255134"/>
            <a:ext cx="7019925" cy="103685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rgbClr val="7C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rgbClr val="13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bg2">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988478" y="2584266"/>
            <a:ext cx="3119632" cy="1006535"/>
          </a:xfrm>
          <a:prstGeom prst="rect">
            <a:avLst/>
          </a:prstGeom>
        </p:spPr>
      </p:pic>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2" name="Title 1"/>
          <p:cNvSpPr>
            <a:spLocks noGrp="1"/>
          </p:cNvSpPr>
          <p:nvPr>
            <p:ph type="ctrTitle"/>
          </p:nvPr>
        </p:nvSpPr>
        <p:spPr>
          <a:xfrm>
            <a:off x="1295400" y="1873584"/>
            <a:ext cx="6400800" cy="2560320"/>
          </a:xfrm>
          <a:prstGeom prst="rect">
            <a:avLst/>
          </a:prstGeom>
        </p:spPr>
        <p:txBody>
          <a:bodyPr anchor="b">
            <a:normAutofit/>
          </a:bodyPr>
          <a:lstStyle>
            <a:lvl1pPr algn="l">
              <a:defRPr sz="4000">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5400" y="734947"/>
            <a:ext cx="2740752" cy="1444755"/>
          </a:xfrm>
          <a:prstGeom prst="rect">
            <a:avLst/>
          </a:prstGeom>
        </p:spPr>
      </p:pic>
      <p:sp>
        <p:nvSpPr>
          <p:cNvPr id="15" name="Freeform 14"/>
          <p:cNvSpPr>
            <a:spLocks/>
          </p:cNvSpPr>
          <p:nvPr userDrawn="1"/>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7CA3DC"/>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16" name="Freeform 15"/>
          <p:cNvSpPr>
            <a:spLocks/>
          </p:cNvSpPr>
          <p:nvPr userDrawn="1"/>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131C4E"/>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solidFill>
                <a:srgbClr val="FF0000"/>
              </a:solidFill>
            </a:endParaRPr>
          </a:p>
        </p:txBody>
      </p:sp>
    </p:spTree>
    <p:extLst>
      <p:ext uri="{BB962C8B-B14F-4D97-AF65-F5344CB8AC3E}">
        <p14:creationId xmlns:p14="http://schemas.microsoft.com/office/powerpoint/2010/main" val="196569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
        <p:nvSpPr>
          <p:cNvPr id="7" name="Title Placeholder 1"/>
          <p:cNvSpPr>
            <a:spLocks noGrp="1"/>
          </p:cNvSpPr>
          <p:nvPr>
            <p:ph type="title"/>
          </p:nvPr>
        </p:nvSpPr>
        <p:spPr>
          <a:xfrm>
            <a:off x="3876674" y="255134"/>
            <a:ext cx="7019925" cy="103685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p:nvPr>
        </p:nvSpPr>
        <p:spPr>
          <a:xfrm>
            <a:off x="1295401" y="1873584"/>
            <a:ext cx="5120640" cy="2560320"/>
          </a:xfrm>
          <a:prstGeom prst="rect">
            <a:avLst/>
          </a:prstGeom>
        </p:spPr>
        <p:txBody>
          <a:bodyPr anchor="b">
            <a:normAutofit/>
          </a:bodyPr>
          <a:lstStyle>
            <a:lvl1pPr algn="l">
              <a:defRPr sz="4000">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smtClean="0"/>
              <a:t>Click icon to add picture</a:t>
            </a:r>
            <a:endParaRPr lang="en-US"/>
          </a:p>
        </p:txBody>
      </p:sp>
      <p:sp>
        <p:nvSpPr>
          <p:cNvPr id="16"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208" y="541565"/>
            <a:ext cx="5461259" cy="2018292"/>
          </a:xfrm>
          <a:prstGeom prst="rect">
            <a:avLst/>
          </a:prstGeom>
        </p:spPr>
      </p:pic>
      <p:sp>
        <p:nvSpPr>
          <p:cNvPr id="13" name="Freeform 12"/>
          <p:cNvSpPr>
            <a:spLocks/>
          </p:cNvSpPr>
          <p:nvPr userDrawn="1"/>
        </p:nvSpPr>
        <p:spPr bwMode="auto">
          <a:xfrm>
            <a:off x="6304393"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7CA3DC"/>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14" name="Freeform 13"/>
          <p:cNvSpPr>
            <a:spLocks/>
          </p:cNvSpPr>
          <p:nvPr userDrawn="1"/>
        </p:nvSpPr>
        <p:spPr bwMode="auto">
          <a:xfrm>
            <a:off x="6109661"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131C4E"/>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solidFill>
                <a:srgbClr val="FF0000"/>
              </a:solidFill>
            </a:endParaRP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1295398" y="2914650"/>
            <a:ext cx="8046720" cy="1557338"/>
          </a:xfrm>
          <a:prstGeom prst="rect">
            <a:avLst/>
          </a:prstGeom>
        </p:spPr>
        <p:txBody>
          <a:bodyPr anchor="b">
            <a:normAutofit/>
          </a:bodyPr>
          <a:lstStyle>
            <a:lvl1pPr>
              <a:defRPr sz="3200">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5398" y="819614"/>
            <a:ext cx="2740752" cy="1444755"/>
          </a:xfrm>
          <a:prstGeom prst="rect">
            <a:avLst/>
          </a:prstGeom>
        </p:spPr>
      </p:pic>
      <p:sp>
        <p:nvSpPr>
          <p:cNvPr id="11" name="Freeform 10"/>
          <p:cNvSpPr>
            <a:spLocks/>
          </p:cNvSpPr>
          <p:nvPr userDrawn="1"/>
        </p:nvSpPr>
        <p:spPr bwMode="auto">
          <a:xfrm>
            <a:off x="9342116"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7CA3DC"/>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11"/>
          <p:cNvSpPr>
            <a:spLocks/>
          </p:cNvSpPr>
          <p:nvPr userDrawn="1"/>
        </p:nvSpPr>
        <p:spPr bwMode="auto">
          <a:xfrm>
            <a:off x="9147384"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131C4E"/>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solidFill>
                <a:srgbClr val="FF0000"/>
              </a:solidFill>
            </a:endParaRP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A3335-6331-4872-A8B7-ECD55539F4D0}"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
        <p:nvSpPr>
          <p:cNvPr id="8" name="Title Placeholder 1"/>
          <p:cNvSpPr>
            <a:spLocks noGrp="1"/>
          </p:cNvSpPr>
          <p:nvPr>
            <p:ph type="title"/>
          </p:nvPr>
        </p:nvSpPr>
        <p:spPr>
          <a:xfrm>
            <a:off x="3876674" y="255134"/>
            <a:ext cx="7019925" cy="103685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
        <p:nvSpPr>
          <p:cNvPr id="10" name="Title Placeholder 1"/>
          <p:cNvSpPr>
            <a:spLocks noGrp="1"/>
          </p:cNvSpPr>
          <p:nvPr>
            <p:ph type="title"/>
          </p:nvPr>
        </p:nvSpPr>
        <p:spPr>
          <a:xfrm>
            <a:off x="3876674" y="255134"/>
            <a:ext cx="7019925" cy="103685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9A3335-6331-4872-A8B7-ECD55539F4D0}"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
        <p:nvSpPr>
          <p:cNvPr id="6" name="Title Placeholder 1"/>
          <p:cNvSpPr>
            <a:spLocks noGrp="1"/>
          </p:cNvSpPr>
          <p:nvPr>
            <p:ph type="title"/>
          </p:nvPr>
        </p:nvSpPr>
        <p:spPr>
          <a:xfrm>
            <a:off x="3876674" y="255134"/>
            <a:ext cx="7019925" cy="103685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rgbClr val="7C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rgbClr val="13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bg2">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10/13/2016</a:t>
            </a:fld>
            <a:endParaRPr lang="en-US"/>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a:p>
        </p:txBody>
      </p:sp>
      <p:sp>
        <p:nvSpPr>
          <p:cNvPr id="13" name="Title Placeholder 1"/>
          <p:cNvSpPr>
            <a:spLocks noGrp="1"/>
          </p:cNvSpPr>
          <p:nvPr>
            <p:ph type="title"/>
          </p:nvPr>
        </p:nvSpPr>
        <p:spPr>
          <a:xfrm>
            <a:off x="3876674" y="255134"/>
            <a:ext cx="7019925" cy="103685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pic>
        <p:nvPicPr>
          <p:cNvPr id="14" name="Picture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3674" y="174440"/>
            <a:ext cx="1909431" cy="1006534"/>
          </a:xfrm>
          <a:prstGeom prst="rect">
            <a:avLst/>
          </a:prstGeom>
        </p:spPr>
      </p:pic>
      <p:cxnSp>
        <p:nvCxnSpPr>
          <p:cNvPr id="15" name="Straight Connector 14"/>
          <p:cNvCxnSpPr/>
          <p:nvPr userDrawn="1"/>
        </p:nvCxnSpPr>
        <p:spPr>
          <a:xfrm flipV="1">
            <a:off x="3657600" y="174441"/>
            <a:ext cx="0" cy="1006534"/>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isbe.net/rules/archive/pdfs/oneark.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isbe.net/rules/archive/pdfs/25ark.pdf" TargetMode="External"/><Relationship Id="rId4" Type="http://schemas.openxmlformats.org/officeDocument/2006/relationships/hyperlink" Target="http://isbe.net/rules/archive/pdfs/21ark.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isbe.net/licensure/requirements/endsmt_struct.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isbe.net/licensure/pdf/higher-ed/future-of-illinois-middle-grades.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efox@isbe.net" TargetMode="External"/><Relationship Id="rId7" Type="http://schemas.openxmlformats.org/officeDocument/2006/relationships/hyperlink" Target="mailto:smernaug@isbe.net"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mailto:lojohnso@isbe.net" TargetMode="External"/><Relationship Id="rId5" Type="http://schemas.openxmlformats.org/officeDocument/2006/relationships/hyperlink" Target="mailto:acosgrif@isbe.net" TargetMode="External"/><Relationship Id="rId4" Type="http://schemas.openxmlformats.org/officeDocument/2006/relationships/hyperlink" Target="mailto:cdimmitt@isbe.net"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surveymonkey.com/r/isbemiddlegrades"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isbe.net/licensure/html/higher-education.ht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7200" dirty="0" smtClean="0"/>
              <a:t>IACTE </a:t>
            </a:r>
            <a:endParaRPr lang="en-US" sz="7200" dirty="0"/>
          </a:p>
        </p:txBody>
      </p:sp>
      <p:sp>
        <p:nvSpPr>
          <p:cNvPr id="5" name="Subtitle 4"/>
          <p:cNvSpPr>
            <a:spLocks noGrp="1"/>
          </p:cNvSpPr>
          <p:nvPr>
            <p:ph type="subTitle" idx="1"/>
          </p:nvPr>
        </p:nvSpPr>
        <p:spPr/>
        <p:txBody>
          <a:bodyPr/>
          <a:lstStyle/>
          <a:p>
            <a:pPr algn="ctr"/>
            <a:r>
              <a:rPr lang="en-US" dirty="0" smtClean="0"/>
              <a:t>October 14, 2016</a:t>
            </a:r>
            <a:endParaRPr lang="en-US" dirty="0"/>
          </a:p>
        </p:txBody>
      </p:sp>
    </p:spTree>
    <p:extLst>
      <p:ext uri="{BB962C8B-B14F-4D97-AF65-F5344CB8AC3E}">
        <p14:creationId xmlns:p14="http://schemas.microsoft.com/office/powerpoint/2010/main" val="405628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50" y="1828800"/>
            <a:ext cx="6086475" cy="4953000"/>
          </a:xfrm>
        </p:spPr>
        <p:txBody>
          <a:bodyPr>
            <a:normAutofit fontScale="85000" lnSpcReduction="20000"/>
          </a:bodyPr>
          <a:lstStyle/>
          <a:p>
            <a:r>
              <a:rPr lang="en-US" dirty="0" smtClean="0"/>
              <a:t>Friday, October 7, 2016 SEPLB approved the MG Fast Track Proposal</a:t>
            </a:r>
          </a:p>
          <a:p>
            <a:r>
              <a:rPr lang="en-US" dirty="0"/>
              <a:t>This program proposal should be used by institutions that have a middle grades program proposal already approved by the Illinois State Board of Education and are seeking to offer a Middle Grades program outside the four core areas (Language Arts, Social Science, Science and Math). </a:t>
            </a:r>
            <a:endParaRPr lang="en-US" dirty="0" smtClean="0"/>
          </a:p>
          <a:p>
            <a:r>
              <a:rPr lang="en-US" dirty="0"/>
              <a:t>For SEPLB approval, the “Fast Track” program proposal must be submitted with the Middle Grades Program Proposal that was originally approved, including any appendices</a:t>
            </a:r>
            <a:r>
              <a:rPr lang="en-US" dirty="0" smtClean="0"/>
              <a:t>.</a:t>
            </a:r>
          </a:p>
          <a:p>
            <a:r>
              <a:rPr lang="en-US" dirty="0" smtClean="0"/>
              <a:t>Please note for institutions submitting “New” Middle Grades Programs, this Fast Track proposal does not need to be completed in addition to the Middle Grades proposal. There is an area on the Middle Grades Proposal for institutions to indicate coursework in areas outside the four core areas.  </a:t>
            </a:r>
          </a:p>
          <a:p>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Fast Track Middle Grades (5-8) Program Proposal</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909" b="5863"/>
          <a:stretch/>
        </p:blipFill>
        <p:spPr bwMode="auto">
          <a:xfrm>
            <a:off x="7405688" y="1504950"/>
            <a:ext cx="4448175" cy="5276850"/>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1441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Evolution of the Grade Band</a:t>
            </a:r>
            <a:endParaRPr lang="en-US" dirty="0"/>
          </a:p>
        </p:txBody>
      </p:sp>
      <p:sp>
        <p:nvSpPr>
          <p:cNvPr id="5" name="Subtitle 4"/>
          <p:cNvSpPr>
            <a:spLocks noGrp="1"/>
          </p:cNvSpPr>
          <p:nvPr>
            <p:ph type="subTitle" idx="1"/>
          </p:nvPr>
        </p:nvSpPr>
        <p:spPr/>
        <p:txBody>
          <a:bodyPr/>
          <a:lstStyle/>
          <a:p>
            <a:r>
              <a:rPr lang="en-US" dirty="0" smtClean="0"/>
              <a:t>Endorsements through the years</a:t>
            </a:r>
            <a:endParaRPr lang="en-US" dirty="0"/>
          </a:p>
        </p:txBody>
      </p:sp>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746" b="2746"/>
          <a:stretch>
            <a:fillRect/>
          </a:stretch>
        </p:blipFill>
        <p:spPr/>
      </p:pic>
    </p:spTree>
    <p:extLst>
      <p:ext uri="{BB962C8B-B14F-4D97-AF65-F5344CB8AC3E}">
        <p14:creationId xmlns:p14="http://schemas.microsoft.com/office/powerpoint/2010/main" val="337377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r>
              <a:rPr lang="en-US" b="1" dirty="0" smtClean="0"/>
              <a:t>Until </a:t>
            </a:r>
            <a:r>
              <a:rPr lang="en-US" b="1" dirty="0"/>
              <a:t>June 30, 1997</a:t>
            </a:r>
          </a:p>
          <a:p>
            <a:r>
              <a:rPr lang="en-US" b="1" dirty="0"/>
              <a:t>Junior high endorsements were issued until June 30, 1997, and could be attained by completing content-specific coursework. The endorsements allowed educators to teach specific content areas in grades 5-8 and 6-8.</a:t>
            </a:r>
          </a:p>
          <a:p>
            <a:endParaRPr lang="en-US" dirty="0"/>
          </a:p>
        </p:txBody>
      </p:sp>
      <p:sp>
        <p:nvSpPr>
          <p:cNvPr id="2" name="Title 1"/>
          <p:cNvSpPr>
            <a:spLocks noGrp="1"/>
          </p:cNvSpPr>
          <p:nvPr>
            <p:ph type="title"/>
          </p:nvPr>
        </p:nvSpPr>
        <p:spPr>
          <a:xfrm>
            <a:off x="3867150" y="255134"/>
            <a:ext cx="7029450" cy="1036850"/>
          </a:xfrm>
          <a:prstGeom prst="rect">
            <a:avLst/>
          </a:prstGeom>
        </p:spPr>
        <p:txBody>
          <a:bodyPr/>
          <a:lstStyle/>
          <a:p>
            <a:pPr algn="ctr"/>
            <a:r>
              <a:rPr lang="en-US" dirty="0" smtClean="0">
                <a:solidFill>
                  <a:schemeClr val="tx1"/>
                </a:solidFill>
              </a:rPr>
              <a:t>“Junior High” Endorsements</a:t>
            </a:r>
            <a:endParaRPr lang="en-US" dirty="0">
              <a:solidFill>
                <a:schemeClr val="tx1"/>
              </a:solidFill>
            </a:endParaRPr>
          </a:p>
        </p:txBody>
      </p:sp>
    </p:spTree>
    <p:extLst>
      <p:ext uri="{BB962C8B-B14F-4D97-AF65-F5344CB8AC3E}">
        <p14:creationId xmlns:p14="http://schemas.microsoft.com/office/powerpoint/2010/main" val="20183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pPr algn="ctr"/>
            <a:r>
              <a:rPr lang="en-US" dirty="0" smtClean="0">
                <a:solidFill>
                  <a:schemeClr val="tx1"/>
                </a:solidFill>
              </a:rPr>
              <a:t>“Middle School” Endorsements</a:t>
            </a:r>
            <a:endParaRPr lang="en-US" dirty="0">
              <a:solidFill>
                <a:schemeClr val="tx1"/>
              </a:solidFill>
            </a:endParaRPr>
          </a:p>
        </p:txBody>
      </p:sp>
      <p:sp>
        <p:nvSpPr>
          <p:cNvPr id="9" name="Content Placeholder 8"/>
          <p:cNvSpPr>
            <a:spLocks noGrp="1"/>
          </p:cNvSpPr>
          <p:nvPr>
            <p:ph idx="1"/>
          </p:nvPr>
        </p:nvSpPr>
        <p:spPr>
          <a:xfrm>
            <a:off x="1295400" y="1828800"/>
            <a:ext cx="9601200" cy="5660011"/>
          </a:xfrm>
          <a:prstGeom prst="rect">
            <a:avLst/>
          </a:prstGeom>
        </p:spPr>
        <p:txBody>
          <a:bodyPr wrap="square">
            <a:spAutoFit/>
          </a:bodyPr>
          <a:lstStyle/>
          <a:p>
            <a:r>
              <a:rPr lang="en-US" sz="1900" b="1" dirty="0" smtClean="0"/>
              <a:t>On </a:t>
            </a:r>
            <a:r>
              <a:rPr lang="en-US" sz="1900" b="1" dirty="0"/>
              <a:t>or After July 1, </a:t>
            </a:r>
            <a:r>
              <a:rPr lang="en-US" sz="1900" b="1" dirty="0" smtClean="0"/>
              <a:t>1997-Until </a:t>
            </a:r>
            <a:r>
              <a:rPr lang="en-US" sz="1900" b="1" dirty="0"/>
              <a:t>January 31, 2018</a:t>
            </a:r>
          </a:p>
          <a:p>
            <a:r>
              <a:rPr lang="en-US" sz="1900" b="1" dirty="0"/>
              <a:t>Middle school endorsements have been issued since July 1, 1997, and will continue to be issued until January 31, 2018. Middle school endorsements differ from the previous junior high endorsements because they require of six additional semester hours of Middle School professional education coursework, including:</a:t>
            </a:r>
          </a:p>
          <a:p>
            <a:r>
              <a:rPr lang="en-US" sz="1900" b="1" dirty="0" smtClean="0"/>
              <a:t> </a:t>
            </a:r>
            <a:r>
              <a:rPr lang="en-US" sz="1900" b="1" dirty="0"/>
              <a:t>3 semester hours of coursework in middle school philosophy, curriculum, and instruction methods for designing and teaching developmentally appropriate programs in middle grades, including content area reading instruction; and</a:t>
            </a:r>
          </a:p>
          <a:p>
            <a:r>
              <a:rPr lang="en-US" sz="1900" b="1" dirty="0" smtClean="0"/>
              <a:t>3 </a:t>
            </a:r>
            <a:r>
              <a:rPr lang="en-US" sz="1900" b="1" dirty="0"/>
              <a:t>semester hours of coursework in educational psychology focusing on the developmental characteristics of early adolescents and the role of the middle grade teacher in assessment, coordination, and referral of students to health and social services.</a:t>
            </a:r>
          </a:p>
          <a:p>
            <a:r>
              <a:rPr lang="en-US" sz="1900" b="1" dirty="0"/>
              <a:t>These endorsements allow educators to teach specific content areas in grades 5-8 and 6-8.</a:t>
            </a:r>
          </a:p>
          <a:p>
            <a:pPr marL="0" indent="0">
              <a:buNone/>
            </a:pPr>
            <a:endParaRPr lang="en-US" sz="1800" dirty="0"/>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43379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a:t>On or After February 1, 2018</a:t>
            </a:r>
          </a:p>
          <a:p>
            <a:r>
              <a:rPr lang="en-US" b="1" dirty="0"/>
              <a:t>Middle Grades endorsements are currently being issued to educators who complete an Illinois approved middle grades program.</a:t>
            </a:r>
          </a:p>
          <a:p>
            <a:r>
              <a:rPr lang="en-US" b="1" dirty="0"/>
              <a:t>Beginning February 1, 2018:</a:t>
            </a:r>
          </a:p>
          <a:p>
            <a:r>
              <a:rPr lang="en-US" b="1" dirty="0" smtClean="0"/>
              <a:t>All </a:t>
            </a:r>
            <a:r>
              <a:rPr lang="en-US" b="1" dirty="0"/>
              <a:t>“New” middle grades endorsements will be earned by completing an Illinois approved middle grades program; and</a:t>
            </a:r>
          </a:p>
          <a:p>
            <a:r>
              <a:rPr lang="en-US" b="1" dirty="0" smtClean="0"/>
              <a:t>All </a:t>
            </a:r>
            <a:r>
              <a:rPr lang="en-US" b="1" dirty="0"/>
              <a:t>“Subsequent” middle grades endorsements will be earned by completing 21 semester hours of content-specific coursework, 3 semester hours of content-specific methodology coursework focused on the middle grades, and passing the applicable content test(s).</a:t>
            </a:r>
          </a:p>
          <a:p>
            <a:r>
              <a:rPr lang="en-US" b="1" dirty="0"/>
              <a:t>Also, beginning February 1, 2018, middle grades endorsements will be available to educators prepared as middle grades educators at out-of-state institutions.</a:t>
            </a:r>
          </a:p>
          <a:p>
            <a:r>
              <a:rPr lang="en-US" b="1" dirty="0"/>
              <a:t>These endorsements allow educators to teach specific content areas in grades 5-8.</a:t>
            </a:r>
          </a:p>
          <a:p>
            <a:endParaRPr lang="en-US" dirty="0"/>
          </a:p>
        </p:txBody>
      </p:sp>
      <p:sp>
        <p:nvSpPr>
          <p:cNvPr id="7" name="Title 6"/>
          <p:cNvSpPr>
            <a:spLocks noGrp="1"/>
          </p:cNvSpPr>
          <p:nvPr>
            <p:ph type="title"/>
          </p:nvPr>
        </p:nvSpPr>
        <p:spPr>
          <a:prstGeom prst="rect">
            <a:avLst/>
          </a:prstGeom>
        </p:spPr>
        <p:txBody>
          <a:bodyPr/>
          <a:lstStyle/>
          <a:p>
            <a:pPr algn="ctr"/>
            <a:r>
              <a:rPr lang="en-US" dirty="0"/>
              <a:t/>
            </a:r>
            <a:br>
              <a:rPr lang="en-US" dirty="0"/>
            </a:br>
            <a:r>
              <a:rPr lang="en-US" dirty="0" smtClean="0">
                <a:solidFill>
                  <a:schemeClr val="tx1"/>
                </a:solidFill>
              </a:rPr>
              <a:t>“Middle Grades” Endorsements</a:t>
            </a:r>
            <a:endParaRPr lang="en-US" dirty="0">
              <a:solidFill>
                <a:schemeClr val="tx1"/>
              </a:solidFill>
            </a:endParaRPr>
          </a:p>
        </p:txBody>
      </p:sp>
    </p:spTree>
    <p:extLst>
      <p:ext uri="{BB962C8B-B14F-4D97-AF65-F5344CB8AC3E}">
        <p14:creationId xmlns:p14="http://schemas.microsoft.com/office/powerpoint/2010/main" val="231216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3600" dirty="0" smtClean="0"/>
              <a:t>23 Illinois Administrative Code</a:t>
            </a:r>
            <a:endParaRPr lang="en-US" sz="3600" dirty="0"/>
          </a:p>
        </p:txBody>
      </p:sp>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746" b="2746"/>
          <a:stretch>
            <a:fillRect/>
          </a:stretch>
        </p:blipFill>
        <p:spPr/>
      </p:pic>
    </p:spTree>
    <p:extLst>
      <p:ext uri="{BB962C8B-B14F-4D97-AF65-F5344CB8AC3E}">
        <p14:creationId xmlns:p14="http://schemas.microsoft.com/office/powerpoint/2010/main" val="50161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Information </a:t>
            </a:r>
            <a:r>
              <a:rPr lang="en-US" b="1" dirty="0"/>
              <a:t>regarding the requirements for middle grades endorsements can be found in the following sections of administrative </a:t>
            </a:r>
            <a:r>
              <a:rPr lang="en-US" b="1" dirty="0" smtClean="0"/>
              <a:t>code: </a:t>
            </a:r>
            <a:endParaRPr lang="en-US" b="1" dirty="0"/>
          </a:p>
          <a:p>
            <a:pPr marL="0" indent="0">
              <a:buNone/>
            </a:pPr>
            <a:r>
              <a:rPr lang="en-US" b="1" dirty="0" smtClean="0"/>
              <a:t>• </a:t>
            </a:r>
            <a:r>
              <a:rPr lang="en-US" b="1" dirty="0"/>
              <a:t>23 Illinois Administrative </a:t>
            </a:r>
            <a:r>
              <a:rPr lang="en-US" b="1" dirty="0" smtClean="0"/>
              <a:t>Code, </a:t>
            </a:r>
            <a:r>
              <a:rPr lang="en-US" b="1" dirty="0"/>
              <a:t>Part 1, </a:t>
            </a:r>
            <a:r>
              <a:rPr lang="en-US" b="1" dirty="0">
                <a:hlinkClick r:id="rId3"/>
              </a:rPr>
              <a:t>Section 1.720 </a:t>
            </a:r>
            <a:r>
              <a:rPr lang="en-US" b="1" dirty="0"/>
              <a:t>(Public </a:t>
            </a:r>
            <a:r>
              <a:rPr lang="en-US" b="1" dirty="0" smtClean="0"/>
              <a:t>Schools </a:t>
            </a:r>
            <a:r>
              <a:rPr lang="en-US" b="1" dirty="0"/>
              <a:t>evaluation, recognition and supervision-Requirements for </a:t>
            </a:r>
            <a:r>
              <a:rPr lang="en-US" b="1" dirty="0" smtClean="0"/>
              <a:t>Teachers </a:t>
            </a:r>
            <a:r>
              <a:rPr lang="en-US" b="1" dirty="0"/>
              <a:t>of Middle Grades) </a:t>
            </a:r>
          </a:p>
          <a:p>
            <a:pPr marL="0" indent="0">
              <a:buNone/>
            </a:pPr>
            <a:r>
              <a:rPr lang="en-US" b="1" dirty="0" smtClean="0"/>
              <a:t>• </a:t>
            </a:r>
            <a:r>
              <a:rPr lang="en-US" b="1" dirty="0"/>
              <a:t>23 Illinois Administrative Code, Part 21, </a:t>
            </a:r>
            <a:r>
              <a:rPr lang="en-US" b="1" dirty="0">
                <a:hlinkClick r:id="rId4"/>
              </a:rPr>
              <a:t>Section 21.10 &amp; </a:t>
            </a:r>
            <a:r>
              <a:rPr lang="en-US" b="1" dirty="0" smtClean="0">
                <a:hlinkClick r:id="rId4"/>
              </a:rPr>
              <a:t>21.100-21.150</a:t>
            </a:r>
            <a:r>
              <a:rPr lang="en-US" b="1" dirty="0" smtClean="0"/>
              <a:t> </a:t>
            </a:r>
            <a:r>
              <a:rPr lang="en-US" b="1" dirty="0"/>
              <a:t>(Standards for endorsements in the Middle Grades) </a:t>
            </a:r>
          </a:p>
          <a:p>
            <a:pPr marL="0" indent="0">
              <a:buNone/>
            </a:pPr>
            <a:r>
              <a:rPr lang="en-US" b="1" dirty="0" smtClean="0"/>
              <a:t>• </a:t>
            </a:r>
            <a:r>
              <a:rPr lang="en-US" b="1" dirty="0"/>
              <a:t>23 Illinois Administrative Code, Part 25, </a:t>
            </a:r>
            <a:r>
              <a:rPr lang="en-US" b="1" dirty="0">
                <a:hlinkClick r:id="rId5"/>
              </a:rPr>
              <a:t>Section 25.99 </a:t>
            </a:r>
            <a:r>
              <a:rPr lang="en-US" b="1" dirty="0"/>
              <a:t>(Educator </a:t>
            </a:r>
            <a:r>
              <a:rPr lang="en-US" b="1" dirty="0" smtClean="0"/>
              <a:t>Licensure-Endorsements </a:t>
            </a:r>
            <a:r>
              <a:rPr lang="en-US" b="1" dirty="0"/>
              <a:t>for the Middle Grades(Grades 5 </a:t>
            </a:r>
            <a:r>
              <a:rPr lang="en-US" b="1" dirty="0" smtClean="0"/>
              <a:t>through </a:t>
            </a:r>
            <a:r>
              <a:rPr lang="en-US" b="1" dirty="0"/>
              <a:t>8</a:t>
            </a:r>
            <a:r>
              <a:rPr lang="en-US" b="1" dirty="0" smtClean="0"/>
              <a:t>)</a:t>
            </a:r>
            <a:endParaRPr lang="en-US" b="1" dirty="0"/>
          </a:p>
          <a:p>
            <a:endParaRPr lang="en-US" dirty="0"/>
          </a:p>
        </p:txBody>
      </p:sp>
      <p:sp>
        <p:nvSpPr>
          <p:cNvPr id="2" name="Title 1"/>
          <p:cNvSpPr>
            <a:spLocks noGrp="1"/>
          </p:cNvSpPr>
          <p:nvPr>
            <p:ph type="title"/>
          </p:nvPr>
        </p:nvSpPr>
        <p:spPr/>
        <p:txBody>
          <a:bodyPr/>
          <a:lstStyle/>
          <a:p>
            <a:pPr algn="ctr"/>
            <a:r>
              <a:rPr lang="en-US" dirty="0" smtClean="0">
                <a:solidFill>
                  <a:schemeClr val="tx1"/>
                </a:solidFill>
              </a:rPr>
              <a:t>23 Illinois Administrative Code</a:t>
            </a:r>
            <a:endParaRPr lang="en-US" dirty="0">
              <a:solidFill>
                <a:schemeClr val="tx1"/>
              </a:solidFill>
            </a:endParaRPr>
          </a:p>
        </p:txBody>
      </p:sp>
    </p:spTree>
    <p:extLst>
      <p:ext uri="{BB962C8B-B14F-4D97-AF65-F5344CB8AC3E}">
        <p14:creationId xmlns:p14="http://schemas.microsoft.com/office/powerpoint/2010/main" val="294933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3600" dirty="0" smtClean="0"/>
              <a:t>Entitlements</a:t>
            </a:r>
            <a:endParaRPr lang="en-US" sz="3600" dirty="0"/>
          </a:p>
        </p:txBody>
      </p:sp>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746" b="2746"/>
          <a:stretch>
            <a:fillRect/>
          </a:stretch>
        </p:blipFill>
        <p:spPr/>
      </p:pic>
    </p:spTree>
    <p:extLst>
      <p:ext uri="{BB962C8B-B14F-4D97-AF65-F5344CB8AC3E}">
        <p14:creationId xmlns:p14="http://schemas.microsoft.com/office/powerpoint/2010/main" val="322489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828800"/>
            <a:ext cx="9601200" cy="4946904"/>
          </a:xfrm>
        </p:spPr>
        <p:txBody>
          <a:bodyPr>
            <a:normAutofit fontScale="25000" lnSpcReduction="20000"/>
          </a:bodyPr>
          <a:lstStyle/>
          <a:p>
            <a:pPr marL="0" indent="0">
              <a:buNone/>
            </a:pPr>
            <a:endParaRPr lang="en-US" dirty="0"/>
          </a:p>
          <a:p>
            <a:pPr marL="0" indent="0">
              <a:buNone/>
            </a:pPr>
            <a:r>
              <a:rPr lang="en-US" sz="9600" u="sng" dirty="0" smtClean="0"/>
              <a:t>Until January 31, 2018</a:t>
            </a:r>
          </a:p>
          <a:p>
            <a:pPr lvl="1"/>
            <a:r>
              <a:rPr lang="en-US" sz="8000" u="sng" dirty="0" smtClean="0"/>
              <a:t>Currently</a:t>
            </a:r>
            <a:r>
              <a:rPr lang="en-US" sz="8000" dirty="0"/>
              <a:t>, all Illinois institutions of higher education may enter entitlements for middle school endorsements. No approved program is required. Institutions can continue this practice until January 31, 2018.</a:t>
            </a:r>
          </a:p>
          <a:p>
            <a:pPr marL="0" indent="0">
              <a:buNone/>
            </a:pPr>
            <a:r>
              <a:rPr lang="en-US" sz="9600" u="sng" dirty="0"/>
              <a:t>On or after February 1, 2018</a:t>
            </a:r>
            <a:r>
              <a:rPr lang="en-US" sz="9600" dirty="0"/>
              <a:t>, </a:t>
            </a:r>
            <a:endParaRPr lang="en-US" sz="9600" dirty="0" smtClean="0"/>
          </a:p>
          <a:p>
            <a:pPr lvl="1"/>
            <a:r>
              <a:rPr lang="en-US" sz="8000" dirty="0" smtClean="0"/>
              <a:t>Only </a:t>
            </a:r>
            <a:r>
              <a:rPr lang="en-US" sz="8000" dirty="0"/>
              <a:t>Illinois institutions of higher education that offer Illinois approved middle grades (5-8) programs may entitle educators for new middle grades endorsements</a:t>
            </a:r>
            <a:r>
              <a:rPr lang="en-US" sz="8000" dirty="0" smtClean="0"/>
              <a:t>.</a:t>
            </a:r>
          </a:p>
          <a:p>
            <a:pPr lvl="1"/>
            <a:r>
              <a:rPr lang="en-US" sz="8000" dirty="0"/>
              <a:t>Institutions able to enter entitlements for subsequent middle grades (5-8) endorsements are not limited only to those institutions that have approved middle grades programs. Such a limitation could burden educators who are unable to complete coursework at an institution offering an approved program due to geographic location, course scheduling or other factors.</a:t>
            </a:r>
          </a:p>
          <a:p>
            <a:pPr lvl="1"/>
            <a:r>
              <a:rPr lang="en-US" sz="8000" dirty="0"/>
              <a:t>Likewise, coursework for all subsequent middle grades (5-8) endorsements may be taken at any Illinois or out-of-state institution of higher education that is regionally accredited</a:t>
            </a:r>
            <a:r>
              <a:rPr lang="en-US" sz="8000" dirty="0" smtClean="0"/>
              <a:t>.</a:t>
            </a:r>
          </a:p>
          <a:p>
            <a:pPr lvl="1"/>
            <a:r>
              <a:rPr lang="en-US" sz="8000" dirty="0"/>
              <a:t>At their discretion, institutions of higher education offering approved middle grades (5-8) programs may accept coursework taken at other institutions as credit toward program completion.</a:t>
            </a:r>
          </a:p>
          <a:p>
            <a:pPr lvl="1"/>
            <a:endParaRPr lang="en-US" sz="8000" dirty="0"/>
          </a:p>
        </p:txBody>
      </p:sp>
      <p:sp>
        <p:nvSpPr>
          <p:cNvPr id="2" name="Title 1"/>
          <p:cNvSpPr>
            <a:spLocks noGrp="1"/>
          </p:cNvSpPr>
          <p:nvPr>
            <p:ph type="title"/>
          </p:nvPr>
        </p:nvSpPr>
        <p:spPr/>
        <p:txBody>
          <a:bodyPr/>
          <a:lstStyle/>
          <a:p>
            <a:pPr algn="ctr"/>
            <a:r>
              <a:rPr lang="en-US" dirty="0" smtClean="0">
                <a:solidFill>
                  <a:schemeClr val="tx1"/>
                </a:solidFill>
              </a:rPr>
              <a:t>Entitlement</a:t>
            </a:r>
            <a:endParaRPr lang="en-US" dirty="0">
              <a:solidFill>
                <a:schemeClr val="tx1"/>
              </a:solidFill>
            </a:endParaRPr>
          </a:p>
        </p:txBody>
      </p:sp>
    </p:spTree>
    <p:extLst>
      <p:ext uri="{BB962C8B-B14F-4D97-AF65-F5344CB8AC3E}">
        <p14:creationId xmlns:p14="http://schemas.microsoft.com/office/powerpoint/2010/main" val="273953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3600" dirty="0" smtClean="0"/>
              <a:t>Middle Grades Requirements Tables</a:t>
            </a:r>
            <a:endParaRPr lang="en-US" sz="3600" dirty="0"/>
          </a:p>
        </p:txBody>
      </p:sp>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746" b="2746"/>
          <a:stretch>
            <a:fillRect/>
          </a:stretch>
        </p:blipFill>
        <p:spPr/>
      </p:pic>
    </p:spTree>
    <p:extLst>
      <p:ext uri="{BB962C8B-B14F-4D97-AF65-F5344CB8AC3E}">
        <p14:creationId xmlns:p14="http://schemas.microsoft.com/office/powerpoint/2010/main" val="260700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pPr algn="ctr"/>
            <a:r>
              <a:rPr lang="en-US" sz="3200" b="1" dirty="0" smtClean="0"/>
              <a:t>UPDATES</a:t>
            </a:r>
            <a:endParaRPr lang="en-US" sz="3200" b="1" dirty="0"/>
          </a:p>
        </p:txBody>
      </p:sp>
      <p:sp>
        <p:nvSpPr>
          <p:cNvPr id="5" name="Text Placeholder 4"/>
          <p:cNvSpPr>
            <a:spLocks noGrp="1"/>
          </p:cNvSpPr>
          <p:nvPr>
            <p:ph type="body" sz="half" idx="14"/>
          </p:nvPr>
        </p:nvSpPr>
        <p:spPr/>
        <p:txBody>
          <a:bodyPr>
            <a:normAutofit/>
          </a:bodyPr>
          <a:lstStyle/>
          <a:p>
            <a:pPr algn="ctr"/>
            <a:r>
              <a:rPr lang="en-US" sz="3200" b="1" dirty="0" smtClean="0"/>
              <a:t>MIDDLE GRADES</a:t>
            </a:r>
            <a:endParaRPr lang="en-US" sz="3200" b="1" dirty="0"/>
          </a:p>
        </p:txBody>
      </p:sp>
      <p:sp>
        <p:nvSpPr>
          <p:cNvPr id="3" name="Title 2"/>
          <p:cNvSpPr>
            <a:spLocks noGrp="1"/>
          </p:cNvSpPr>
          <p:nvPr>
            <p:ph type="title"/>
          </p:nvPr>
        </p:nvSpPr>
        <p:spPr/>
        <p:txBody>
          <a:bodyPr/>
          <a:lstStyle/>
          <a:p>
            <a:r>
              <a:rPr lang="en-US" dirty="0" smtClean="0"/>
              <a:t>Overview	</a:t>
            </a:r>
            <a:endParaRPr lang="en-US" dirty="0"/>
          </a:p>
        </p:txBody>
      </p:sp>
      <p:sp>
        <p:nvSpPr>
          <p:cNvPr id="2" name="Content Placeholder 1"/>
          <p:cNvSpPr>
            <a:spLocks noGrp="1"/>
          </p:cNvSpPr>
          <p:nvPr>
            <p:ph sz="half" idx="4294967295"/>
          </p:nvPr>
        </p:nvSpPr>
        <p:spPr>
          <a:xfrm>
            <a:off x="1295400" y="1800225"/>
            <a:ext cx="4572000" cy="3467100"/>
          </a:xfrm>
          <a:ln>
            <a:solidFill>
              <a:schemeClr val="tx1"/>
            </a:solidFill>
          </a:ln>
        </p:spPr>
        <p:txBody>
          <a:bodyPr>
            <a:normAutofit/>
          </a:bodyPr>
          <a:lstStyle/>
          <a:p>
            <a:pPr marL="0" indent="0" algn="ctr">
              <a:buNone/>
            </a:pPr>
            <a:r>
              <a:rPr lang="en-US" sz="3200" b="1" dirty="0" smtClean="0"/>
              <a:t>OOS Test of Basic Skills</a:t>
            </a:r>
          </a:p>
          <a:p>
            <a:pPr marL="0" indent="0" algn="ctr">
              <a:buNone/>
            </a:pPr>
            <a:r>
              <a:rPr lang="en-US" sz="3200" b="1" dirty="0" smtClean="0"/>
              <a:t>APR vs CAEP</a:t>
            </a:r>
          </a:p>
          <a:p>
            <a:pPr marL="0" indent="0" algn="ctr">
              <a:buNone/>
            </a:pPr>
            <a:r>
              <a:rPr lang="en-US" sz="3200" b="1" dirty="0" smtClean="0"/>
              <a:t>PEP</a:t>
            </a:r>
          </a:p>
          <a:p>
            <a:pPr marL="0" indent="0" algn="ctr">
              <a:buNone/>
            </a:pPr>
            <a:r>
              <a:rPr lang="en-US" sz="3200" b="1" dirty="0" smtClean="0"/>
              <a:t>Standards</a:t>
            </a:r>
          </a:p>
        </p:txBody>
      </p:sp>
      <p:sp>
        <p:nvSpPr>
          <p:cNvPr id="6" name="Content Placeholder 5"/>
          <p:cNvSpPr>
            <a:spLocks noGrp="1"/>
          </p:cNvSpPr>
          <p:nvPr>
            <p:ph sz="quarter" idx="4294967295"/>
          </p:nvPr>
        </p:nvSpPr>
        <p:spPr>
          <a:xfrm>
            <a:off x="6334125" y="1809750"/>
            <a:ext cx="4572000" cy="3467100"/>
          </a:xfrm>
          <a:ln>
            <a:solidFill>
              <a:schemeClr val="tx1"/>
            </a:solidFill>
          </a:ln>
        </p:spPr>
        <p:txBody>
          <a:bodyPr/>
          <a:lstStyle/>
          <a:p>
            <a:pPr marL="0" indent="0" algn="ctr">
              <a:buNone/>
            </a:pPr>
            <a:r>
              <a:rPr lang="en-US" sz="3200" b="1" dirty="0" smtClean="0"/>
              <a:t>Fast Track Document</a:t>
            </a:r>
          </a:p>
          <a:p>
            <a:pPr marL="0" indent="0" algn="ctr">
              <a:buNone/>
            </a:pPr>
            <a:r>
              <a:rPr lang="en-US" sz="3200" b="1" dirty="0" smtClean="0"/>
              <a:t>Grade Bands</a:t>
            </a:r>
          </a:p>
          <a:p>
            <a:pPr marL="0" indent="0" algn="ctr">
              <a:buNone/>
            </a:pPr>
            <a:r>
              <a:rPr lang="en-US" sz="3200" b="1" dirty="0" smtClean="0"/>
              <a:t>Administrative Code</a:t>
            </a:r>
          </a:p>
          <a:p>
            <a:pPr marL="0" indent="0" algn="ctr">
              <a:buNone/>
            </a:pPr>
            <a:r>
              <a:rPr lang="en-US" sz="3200" b="1" dirty="0" smtClean="0"/>
              <a:t>Entitlements</a:t>
            </a:r>
          </a:p>
          <a:p>
            <a:pPr marL="0" indent="0" algn="ctr">
              <a:buNone/>
            </a:pPr>
            <a:r>
              <a:rPr lang="en-US" sz="3200" b="1" dirty="0" smtClean="0"/>
              <a:t>Tables</a:t>
            </a:r>
          </a:p>
          <a:p>
            <a:pPr marL="0" indent="0">
              <a:buNone/>
            </a:pPr>
            <a:endParaRPr lang="en-US" dirty="0"/>
          </a:p>
        </p:txBody>
      </p:sp>
    </p:spTree>
    <p:extLst>
      <p:ext uri="{BB962C8B-B14F-4D97-AF65-F5344CB8AC3E}">
        <p14:creationId xmlns:p14="http://schemas.microsoft.com/office/powerpoint/2010/main" val="382453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0" dirty="0" smtClean="0">
                <a:solidFill>
                  <a:schemeClr val="tx1"/>
                </a:solidFill>
              </a:rPr>
              <a:t>Requirements for educators seeking </a:t>
            </a:r>
            <a:r>
              <a:rPr lang="en-US" sz="2400" u="sng" dirty="0" smtClean="0">
                <a:solidFill>
                  <a:schemeClr val="tx1"/>
                </a:solidFill>
              </a:rPr>
              <a:t>new</a:t>
            </a:r>
            <a:r>
              <a:rPr lang="en-US" sz="2400" b="0" dirty="0" smtClean="0">
                <a:solidFill>
                  <a:schemeClr val="tx1"/>
                </a:solidFill>
              </a:rPr>
              <a:t> or </a:t>
            </a:r>
            <a:r>
              <a:rPr lang="en-US" sz="2400" u="sng" dirty="0" smtClean="0">
                <a:solidFill>
                  <a:schemeClr val="tx1"/>
                </a:solidFill>
              </a:rPr>
              <a:t>subsequent</a:t>
            </a:r>
            <a:r>
              <a:rPr lang="en-US" sz="2400" b="0" dirty="0" smtClean="0">
                <a:solidFill>
                  <a:schemeClr val="tx1"/>
                </a:solidFill>
              </a:rPr>
              <a:t> Middle School endorsements </a:t>
            </a:r>
            <a:r>
              <a:rPr lang="en-US" sz="2400" dirty="0" smtClean="0">
                <a:solidFill>
                  <a:schemeClr val="tx1"/>
                </a:solidFill>
              </a:rPr>
              <a:t>prior to February 1, 2018</a:t>
            </a:r>
            <a:r>
              <a:rPr lang="en-US" sz="2400" b="0" dirty="0" smtClean="0">
                <a:solidFill>
                  <a:schemeClr val="tx1"/>
                </a:solidFill>
              </a:rPr>
              <a:t>.</a:t>
            </a:r>
            <a:endParaRPr lang="en-US" sz="2400" b="0" dirty="0">
              <a:solidFill>
                <a:schemeClr val="tx1"/>
              </a:solidFill>
            </a:endParaRPr>
          </a:p>
        </p:txBody>
      </p:sp>
      <p:pic>
        <p:nvPicPr>
          <p:cNvPr id="1027"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115" y="1507439"/>
            <a:ext cx="8211493" cy="536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15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0" dirty="0">
                <a:solidFill>
                  <a:schemeClr val="tx1"/>
                </a:solidFill>
              </a:rPr>
              <a:t>Requirements for educators seeking </a:t>
            </a:r>
            <a:r>
              <a:rPr lang="en-US" sz="2400" u="sng" dirty="0">
                <a:solidFill>
                  <a:schemeClr val="tx1"/>
                </a:solidFill>
              </a:rPr>
              <a:t>new</a:t>
            </a:r>
            <a:r>
              <a:rPr lang="en-US" sz="2400" b="0" dirty="0">
                <a:solidFill>
                  <a:schemeClr val="tx1"/>
                </a:solidFill>
              </a:rPr>
              <a:t> or </a:t>
            </a:r>
            <a:r>
              <a:rPr lang="en-US" sz="2400" u="sng" dirty="0">
                <a:solidFill>
                  <a:schemeClr val="tx1"/>
                </a:solidFill>
              </a:rPr>
              <a:t>subsequent</a:t>
            </a:r>
            <a:r>
              <a:rPr lang="en-US" sz="2400" b="0" dirty="0">
                <a:solidFill>
                  <a:schemeClr val="tx1"/>
                </a:solidFill>
              </a:rPr>
              <a:t> Middle School endorsements </a:t>
            </a:r>
            <a:r>
              <a:rPr lang="en-US" sz="2400" dirty="0">
                <a:solidFill>
                  <a:schemeClr val="tx1"/>
                </a:solidFill>
              </a:rPr>
              <a:t>prior to February 1, 2018</a:t>
            </a:r>
            <a:r>
              <a:rPr lang="en-US" sz="2400" b="0" dirty="0">
                <a:solidFill>
                  <a:schemeClr val="tx1"/>
                </a:solidFill>
              </a:rPr>
              <a:t>.</a:t>
            </a:r>
            <a:endParaRPr lang="en-US" sz="2400" dirty="0"/>
          </a:p>
        </p:txBody>
      </p:sp>
      <p:sp>
        <p:nvSpPr>
          <p:cNvPr id="5" name="Content Placeholder 4"/>
          <p:cNvSpPr>
            <a:spLocks noGrp="1"/>
          </p:cNvSpPr>
          <p:nvPr>
            <p:ph idx="1"/>
          </p:nvPr>
        </p:nvSpPr>
        <p:spPr>
          <a:xfrm>
            <a:off x="1295400" y="1828800"/>
            <a:ext cx="9601200" cy="3776418"/>
          </a:xfrm>
          <a:prstGeom prst="rect">
            <a:avLst/>
          </a:prstGeom>
        </p:spPr>
        <p:txBody>
          <a:bodyPr>
            <a:spAutoFit/>
          </a:bodyPr>
          <a:lstStyle/>
          <a:p>
            <a:pPr marL="285750" indent="-285750">
              <a:buFont typeface="Arial" panose="020B0604020202020204" pitchFamily="34" charset="0"/>
              <a:buChar char="•"/>
            </a:pPr>
            <a:r>
              <a:rPr lang="en-US" b="1" dirty="0"/>
              <a:t>Until January 31, 2018, educators may request institutions of higher education enter the endorsement into their ELIS account through the entitlement process.</a:t>
            </a:r>
          </a:p>
          <a:p>
            <a:r>
              <a:rPr lang="en-US" b="1" dirty="0" smtClean="0"/>
              <a:t>Educator </a:t>
            </a:r>
            <a:r>
              <a:rPr lang="en-US" b="1" dirty="0"/>
              <a:t>would have one year to apply for the entitlement.</a:t>
            </a:r>
          </a:p>
          <a:p>
            <a:r>
              <a:rPr lang="en-US" b="1" dirty="0"/>
              <a:t>Or, until 11:59 pm CST on January 31, 2018, educators may apply for a middle school endorsement in their ELIS accounts and undergo transcript evaluation through ISBE.</a:t>
            </a:r>
          </a:p>
          <a:p>
            <a:r>
              <a:rPr lang="en-US" b="1" dirty="0" smtClean="0"/>
              <a:t>Educators </a:t>
            </a:r>
            <a:r>
              <a:rPr lang="en-US" b="1" dirty="0"/>
              <a:t>would have two full fiscal years to satisfy any deficiencies identified during ISBE transcript evaluation.</a:t>
            </a:r>
          </a:p>
        </p:txBody>
      </p:sp>
    </p:spTree>
    <p:extLst>
      <p:ext uri="{BB962C8B-B14F-4D97-AF65-F5344CB8AC3E}">
        <p14:creationId xmlns:p14="http://schemas.microsoft.com/office/powerpoint/2010/main" val="201415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0" dirty="0" smtClean="0">
                <a:solidFill>
                  <a:schemeClr val="tx1"/>
                </a:solidFill>
              </a:rPr>
              <a:t>Requirements for Educators seeking a </a:t>
            </a:r>
            <a:r>
              <a:rPr lang="en-US" sz="2400" u="sng" dirty="0" smtClean="0">
                <a:solidFill>
                  <a:schemeClr val="tx1"/>
                </a:solidFill>
              </a:rPr>
              <a:t>new</a:t>
            </a:r>
            <a:r>
              <a:rPr lang="en-US" sz="2400" b="0" dirty="0" smtClean="0">
                <a:solidFill>
                  <a:schemeClr val="tx1"/>
                </a:solidFill>
              </a:rPr>
              <a:t> Middle Grades (5-8) endorsement </a:t>
            </a:r>
            <a:r>
              <a:rPr lang="en-US" sz="2400" dirty="0" smtClean="0">
                <a:solidFill>
                  <a:schemeClr val="tx1"/>
                </a:solidFill>
              </a:rPr>
              <a:t>on or after February 1, 2018</a:t>
            </a:r>
            <a:endParaRPr lang="en-US" sz="2400" dirty="0">
              <a:solidFill>
                <a:schemeClr val="tx1"/>
              </a:solidFill>
            </a:endParaRPr>
          </a:p>
        </p:txBody>
      </p:sp>
      <p:pic>
        <p:nvPicPr>
          <p:cNvPr id="2050"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620" y="1533236"/>
            <a:ext cx="9930554" cy="530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96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0" dirty="0">
                <a:solidFill>
                  <a:schemeClr val="tx1"/>
                </a:solidFill>
              </a:rPr>
              <a:t>Requirements for Educators seeking a </a:t>
            </a:r>
            <a:r>
              <a:rPr lang="en-US" sz="2400" u="sng" dirty="0">
                <a:solidFill>
                  <a:schemeClr val="tx1"/>
                </a:solidFill>
              </a:rPr>
              <a:t>new</a:t>
            </a:r>
            <a:r>
              <a:rPr lang="en-US" sz="2400" b="0" dirty="0">
                <a:solidFill>
                  <a:schemeClr val="tx1"/>
                </a:solidFill>
              </a:rPr>
              <a:t> Middle Grades (5-8) endorsement </a:t>
            </a:r>
            <a:r>
              <a:rPr lang="en-US" sz="2400" dirty="0">
                <a:solidFill>
                  <a:schemeClr val="tx1"/>
                </a:solidFill>
              </a:rPr>
              <a:t>on or after February 1, 2018</a:t>
            </a:r>
            <a:endParaRPr lang="en-US" sz="2400" dirty="0"/>
          </a:p>
        </p:txBody>
      </p:sp>
      <p:pic>
        <p:nvPicPr>
          <p:cNvPr id="3074"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888" y="1539089"/>
            <a:ext cx="8210804" cy="531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200" y="1905000"/>
            <a:ext cx="1971675" cy="3416320"/>
          </a:xfrm>
          <a:prstGeom prst="rect">
            <a:avLst/>
          </a:prstGeom>
          <a:noFill/>
          <a:ln>
            <a:solidFill>
              <a:schemeClr val="tx1"/>
            </a:solidFill>
          </a:ln>
        </p:spPr>
        <p:txBody>
          <a:bodyPr wrap="square" rtlCol="0">
            <a:spAutoFit/>
          </a:bodyPr>
          <a:lstStyle/>
          <a:p>
            <a:r>
              <a:rPr lang="en-US" dirty="0"/>
              <a:t>The General Middle Grades test is anticipated to be available </a:t>
            </a:r>
            <a:r>
              <a:rPr lang="en-US" dirty="0" smtClean="0"/>
              <a:t>early spring, 2018</a:t>
            </a:r>
            <a:r>
              <a:rPr lang="en-US" dirty="0"/>
              <a:t>. Until it is available, educators required to take the General Middle Grades test would take the Elementary/Middle grades 110 test. </a:t>
            </a:r>
          </a:p>
        </p:txBody>
      </p:sp>
      <p:cxnSp>
        <p:nvCxnSpPr>
          <p:cNvPr id="7" name="Straight Arrow Connector 6"/>
          <p:cNvCxnSpPr/>
          <p:nvPr/>
        </p:nvCxnSpPr>
        <p:spPr>
          <a:xfrm>
            <a:off x="1683638" y="5181600"/>
            <a:ext cx="47625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582275" y="2314575"/>
            <a:ext cx="1533525" cy="2954655"/>
          </a:xfrm>
          <a:prstGeom prst="rect">
            <a:avLst/>
          </a:prstGeom>
          <a:noFill/>
          <a:ln>
            <a:solidFill>
              <a:schemeClr val="tx1"/>
            </a:solidFill>
          </a:ln>
        </p:spPr>
        <p:txBody>
          <a:bodyPr wrap="square" rtlCol="0">
            <a:spAutoFit/>
          </a:bodyPr>
          <a:lstStyle/>
          <a:p>
            <a:r>
              <a:rPr lang="en-US" dirty="0"/>
              <a:t>The content test is those content area tests already available </a:t>
            </a:r>
            <a:endParaRPr lang="en-US" dirty="0" smtClean="0"/>
          </a:p>
          <a:p>
            <a:endParaRPr lang="en-US" sz="1600" dirty="0"/>
          </a:p>
          <a:p>
            <a:r>
              <a:rPr lang="en-US" sz="1600" dirty="0" smtClean="0"/>
              <a:t>(</a:t>
            </a:r>
            <a:r>
              <a:rPr lang="en-US" sz="1600" dirty="0"/>
              <a:t>Most notably taken by our secondary candidates and educators). </a:t>
            </a:r>
            <a:endParaRPr lang="en-US" dirty="0"/>
          </a:p>
        </p:txBody>
      </p:sp>
      <p:cxnSp>
        <p:nvCxnSpPr>
          <p:cNvPr id="11" name="Straight Arrow Connector 10"/>
          <p:cNvCxnSpPr/>
          <p:nvPr/>
        </p:nvCxnSpPr>
        <p:spPr>
          <a:xfrm flipH="1" flipV="1">
            <a:off x="6858002" y="2314576"/>
            <a:ext cx="3733798" cy="619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858001" y="4103294"/>
            <a:ext cx="3724274" cy="952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22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400" b="0" dirty="0" smtClean="0">
                <a:solidFill>
                  <a:schemeClr val="tx1"/>
                </a:solidFill>
              </a:rPr>
              <a:t>Requirements for educators seeking </a:t>
            </a:r>
            <a:r>
              <a:rPr lang="en-US" sz="2400" u="sng" dirty="0" smtClean="0">
                <a:solidFill>
                  <a:schemeClr val="tx1"/>
                </a:solidFill>
              </a:rPr>
              <a:t>subsequent</a:t>
            </a:r>
            <a:r>
              <a:rPr lang="en-US" sz="2400" b="0" dirty="0" smtClean="0">
                <a:solidFill>
                  <a:schemeClr val="tx1"/>
                </a:solidFill>
              </a:rPr>
              <a:t> Middle Grades (5-8) endorsements </a:t>
            </a:r>
            <a:r>
              <a:rPr lang="en-US" sz="2400" dirty="0" smtClean="0">
                <a:solidFill>
                  <a:schemeClr val="tx1"/>
                </a:solidFill>
              </a:rPr>
              <a:t>on or after February 1, 2018</a:t>
            </a:r>
            <a:endParaRPr lang="en-US" sz="2400" dirty="0">
              <a:solidFill>
                <a:schemeClr val="tx1"/>
              </a:solidFill>
            </a:endParaRPr>
          </a:p>
        </p:txBody>
      </p:sp>
      <p:pic>
        <p:nvPicPr>
          <p:cNvPr id="4098"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167" y="1536286"/>
            <a:ext cx="8432775" cy="532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00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0" dirty="0">
                <a:solidFill>
                  <a:prstClr val="black"/>
                </a:solidFill>
              </a:rPr>
              <a:t>Requirements for educators seeking </a:t>
            </a:r>
            <a:r>
              <a:rPr lang="en-US" sz="2400" u="sng" dirty="0">
                <a:solidFill>
                  <a:prstClr val="black"/>
                </a:solidFill>
              </a:rPr>
              <a:t>subsequent</a:t>
            </a:r>
            <a:r>
              <a:rPr lang="en-US" sz="2400" b="0" dirty="0">
                <a:solidFill>
                  <a:prstClr val="black"/>
                </a:solidFill>
              </a:rPr>
              <a:t> Middle Grades (5-8) endorsements </a:t>
            </a:r>
            <a:r>
              <a:rPr lang="en-US" sz="2400" dirty="0">
                <a:solidFill>
                  <a:prstClr val="black"/>
                </a:solidFill>
              </a:rPr>
              <a:t>on or after February 1, 2018</a:t>
            </a:r>
            <a:endParaRPr lang="en-US" sz="2400" dirty="0"/>
          </a:p>
        </p:txBody>
      </p:sp>
      <p:pic>
        <p:nvPicPr>
          <p:cNvPr id="5122"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896" y="1512269"/>
            <a:ext cx="9795851" cy="530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42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0" dirty="0">
                <a:solidFill>
                  <a:prstClr val="black"/>
                </a:solidFill>
              </a:rPr>
              <a:t>Requirements for educators seeking </a:t>
            </a:r>
            <a:r>
              <a:rPr lang="en-US" sz="2400" u="sng" dirty="0">
                <a:solidFill>
                  <a:prstClr val="black"/>
                </a:solidFill>
              </a:rPr>
              <a:t>subsequent</a:t>
            </a:r>
            <a:r>
              <a:rPr lang="en-US" sz="2400" b="0" dirty="0">
                <a:solidFill>
                  <a:prstClr val="black"/>
                </a:solidFill>
              </a:rPr>
              <a:t> Middle Grades (5-8) endorsements </a:t>
            </a:r>
            <a:r>
              <a:rPr lang="en-US" sz="2400" dirty="0">
                <a:solidFill>
                  <a:prstClr val="black"/>
                </a:solidFill>
              </a:rPr>
              <a:t>on or after February 1, 2018</a:t>
            </a:r>
            <a:endParaRPr lang="en-US" sz="2400" dirty="0"/>
          </a:p>
        </p:txBody>
      </p:sp>
      <p:pic>
        <p:nvPicPr>
          <p:cNvPr id="6146" name="Picture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0" y="1548142"/>
            <a:ext cx="12174250" cy="517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31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solidFill>
                  <a:schemeClr val="tx1"/>
                </a:solidFill>
              </a:rPr>
              <a:t>Available Middle Grades (5-8) endorsements on or after February 1, 2018, including corresponding content test</a:t>
            </a:r>
            <a:endParaRPr lang="en-US" sz="2400" dirty="0">
              <a:solidFill>
                <a:schemeClr val="tx1"/>
              </a:solidFill>
            </a:endParaRPr>
          </a:p>
        </p:txBody>
      </p:sp>
      <p:pic>
        <p:nvPicPr>
          <p:cNvPr id="7170"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49" y="1513437"/>
            <a:ext cx="9569512" cy="534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207311" y="3118738"/>
            <a:ext cx="1689414" cy="1477328"/>
          </a:xfrm>
          <a:prstGeom prst="rect">
            <a:avLst/>
          </a:prstGeom>
          <a:noFill/>
          <a:ln>
            <a:solidFill>
              <a:schemeClr val="tx1"/>
            </a:solidFill>
          </a:ln>
        </p:spPr>
        <p:txBody>
          <a:bodyPr wrap="square" rtlCol="0">
            <a:spAutoFit/>
          </a:bodyPr>
          <a:lstStyle/>
          <a:p>
            <a:pPr algn="ctr"/>
            <a:r>
              <a:rPr lang="en-US" dirty="0" smtClean="0"/>
              <a:t>Middle School endorsements </a:t>
            </a:r>
            <a:r>
              <a:rPr lang="en-US" dirty="0"/>
              <a:t>educators currently hold will not </a:t>
            </a:r>
            <a:r>
              <a:rPr lang="en-US" dirty="0" smtClean="0"/>
              <a:t>change!</a:t>
            </a:r>
            <a:endParaRPr lang="en-US" dirty="0"/>
          </a:p>
        </p:txBody>
      </p:sp>
    </p:spTree>
    <p:extLst>
      <p:ext uri="{BB962C8B-B14F-4D97-AF65-F5344CB8AC3E}">
        <p14:creationId xmlns:p14="http://schemas.microsoft.com/office/powerpoint/2010/main" val="249255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solidFill>
                  <a:schemeClr val="tx1"/>
                </a:solidFill>
              </a:rPr>
              <a:t>Available Middle Grades (5-8) endorsements on or after February 1, 2018, including corresponding content test</a:t>
            </a:r>
            <a:endParaRPr lang="en-US" sz="2400" dirty="0"/>
          </a:p>
        </p:txBody>
      </p:sp>
      <p:pic>
        <p:nvPicPr>
          <p:cNvPr id="8194"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927" y="1551486"/>
            <a:ext cx="8959273" cy="524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57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chemeClr val="tx1"/>
                </a:solidFill>
              </a:rPr>
              <a:t>Supplemental Material</a:t>
            </a:r>
            <a:endParaRPr lang="en-US" sz="3600" dirty="0">
              <a:solidFill>
                <a:schemeClr val="tx1"/>
              </a:solidFill>
            </a:endParaRPr>
          </a:p>
        </p:txBody>
      </p:sp>
      <p:sp>
        <p:nvSpPr>
          <p:cNvPr id="5" name="Content Placeholder 4"/>
          <p:cNvSpPr>
            <a:spLocks noGrp="1"/>
          </p:cNvSpPr>
          <p:nvPr>
            <p:ph idx="1"/>
          </p:nvPr>
        </p:nvSpPr>
        <p:spPr>
          <a:xfrm>
            <a:off x="1295400" y="1828800"/>
            <a:ext cx="9601200" cy="4773614"/>
          </a:xfrm>
          <a:prstGeom prst="rect">
            <a:avLst/>
          </a:prstGeom>
        </p:spPr>
        <p:txBody>
          <a:bodyPr>
            <a:spAutoFit/>
          </a:bodyPr>
          <a:lstStyle/>
          <a:p>
            <a:r>
              <a:rPr lang="en-US" b="1" dirty="0"/>
              <a:t>Where can I find supplemental material regarding middle grades endorsements in Illinois?</a:t>
            </a:r>
          </a:p>
          <a:p>
            <a:r>
              <a:rPr lang="en-US" dirty="0"/>
              <a:t>The Educator Licensure division at ISBE maintains a comprehensive document that outlines all requirements for educators seeking endorsements before and on or after February 1, 2018. The document provides a thorough overview of every content area available for middle grades endorsements and the specific requirements for each.</a:t>
            </a:r>
          </a:p>
          <a:p>
            <a:r>
              <a:rPr lang="en-US" dirty="0"/>
              <a:t>The Illinois licensure, endorsement, and approval requirements document can be found </a:t>
            </a:r>
            <a:r>
              <a:rPr lang="en-US" dirty="0" smtClean="0"/>
              <a:t>here: </a:t>
            </a:r>
            <a:r>
              <a:rPr lang="en-US" u="sng" dirty="0" smtClean="0">
                <a:hlinkClick r:id="rId3"/>
              </a:rPr>
              <a:t>http</a:t>
            </a:r>
            <a:r>
              <a:rPr lang="en-US" u="sng" dirty="0">
                <a:hlinkClick r:id="rId3"/>
              </a:rPr>
              <a:t>://</a:t>
            </a:r>
            <a:r>
              <a:rPr lang="en-US" u="sng" dirty="0" smtClean="0">
                <a:hlinkClick r:id="rId3"/>
              </a:rPr>
              <a:t>isbe.net/licensure/requirements/endsmt_struct.pdf</a:t>
            </a:r>
            <a:endParaRPr lang="en-US" u="sng" dirty="0" smtClean="0"/>
          </a:p>
          <a:p>
            <a:r>
              <a:rPr lang="en-US" dirty="0" smtClean="0"/>
              <a:t>The Future of Illinois Middle Grades Resource Guide can be found here: </a:t>
            </a:r>
            <a:r>
              <a:rPr lang="en-US" dirty="0" smtClean="0">
                <a:hlinkClick r:id="rId4"/>
              </a:rPr>
              <a:t>http</a:t>
            </a:r>
            <a:r>
              <a:rPr lang="en-US" dirty="0">
                <a:hlinkClick r:id="rId4"/>
              </a:rPr>
              <a:t>://</a:t>
            </a:r>
            <a:r>
              <a:rPr lang="en-US" dirty="0" smtClean="0">
                <a:hlinkClick r:id="rId4"/>
              </a:rPr>
              <a:t>isbe.net/licensure/pdf/higher-ed/future-of-illinois-middle-grades.pdf</a:t>
            </a:r>
            <a:r>
              <a:rPr lang="en-US" dirty="0" smtClean="0"/>
              <a:t> </a:t>
            </a:r>
            <a:endParaRPr lang="en-US" dirty="0"/>
          </a:p>
        </p:txBody>
      </p:sp>
    </p:spTree>
    <p:extLst>
      <p:ext uri="{BB962C8B-B14F-4D97-AF65-F5344CB8AC3E}">
        <p14:creationId xmlns:p14="http://schemas.microsoft.com/office/powerpoint/2010/main" val="100530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04926" y="2349834"/>
            <a:ext cx="5120640" cy="2560320"/>
          </a:xfrm>
        </p:spPr>
        <p:txBody>
          <a:bodyPr>
            <a:normAutofit/>
          </a:bodyPr>
          <a:lstStyle/>
          <a:p>
            <a:pPr algn="ctr"/>
            <a:r>
              <a:rPr lang="en-US" sz="6000" dirty="0" smtClean="0"/>
              <a:t>UPDATES</a:t>
            </a:r>
            <a:endParaRPr lang="en-US" sz="6000" dirty="0"/>
          </a:p>
        </p:txBody>
      </p:sp>
      <p:sp>
        <p:nvSpPr>
          <p:cNvPr id="6" name="Picture Placeholder 5"/>
          <p:cNvSpPr>
            <a:spLocks noGrp="1"/>
          </p:cNvSpPr>
          <p:nvPr>
            <p:ph type="pic" sz="quarter" idx="10"/>
          </p:nvPr>
        </p:nvSpPr>
        <p:spPr/>
      </p:sp>
    </p:spTree>
    <p:extLst>
      <p:ext uri="{BB962C8B-B14F-4D97-AF65-F5344CB8AC3E}">
        <p14:creationId xmlns:p14="http://schemas.microsoft.com/office/powerpoint/2010/main" val="114282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0" indent="0" algn="ctr">
              <a:buNone/>
            </a:pPr>
            <a:r>
              <a:rPr lang="en-US" sz="3600" b="1" u="sng" dirty="0" smtClean="0"/>
              <a:t>Center for Teaching and Learning</a:t>
            </a:r>
            <a:endParaRPr lang="en-US" sz="3600" b="1" u="sng" dirty="0"/>
          </a:p>
          <a:p>
            <a:r>
              <a:rPr lang="en-US" b="1" dirty="0" smtClean="0"/>
              <a:t>Emily Fox, Division Administrator </a:t>
            </a:r>
            <a:r>
              <a:rPr lang="en-US" b="1" dirty="0" smtClean="0">
                <a:hlinkClick r:id="rId3"/>
              </a:rPr>
              <a:t>efox@isbe.net</a:t>
            </a:r>
            <a:endParaRPr lang="en-US" b="1" dirty="0" smtClean="0"/>
          </a:p>
          <a:p>
            <a:r>
              <a:rPr lang="en-US" b="1" dirty="0" smtClean="0"/>
              <a:t>Tina Dimmitt-Salinas, Division Supervisor </a:t>
            </a:r>
            <a:r>
              <a:rPr lang="en-US" b="1" dirty="0" smtClean="0">
                <a:hlinkClick r:id="rId4"/>
              </a:rPr>
              <a:t>cdimmitt@isbe.net</a:t>
            </a:r>
            <a:endParaRPr lang="en-US" b="1" dirty="0" smtClean="0"/>
          </a:p>
          <a:p>
            <a:r>
              <a:rPr lang="en-US" b="1" dirty="0" smtClean="0"/>
              <a:t>Amy </a:t>
            </a:r>
            <a:r>
              <a:rPr lang="en-US" b="1" dirty="0" err="1" smtClean="0"/>
              <a:t>Cosgriff</a:t>
            </a:r>
            <a:r>
              <a:rPr lang="en-US" b="1" dirty="0" smtClean="0"/>
              <a:t> </a:t>
            </a:r>
            <a:r>
              <a:rPr lang="en-US" b="1" dirty="0" smtClean="0">
                <a:hlinkClick r:id="rId5"/>
              </a:rPr>
              <a:t>acosgrif@isbe.net</a:t>
            </a:r>
            <a:endParaRPr lang="en-US" b="1" dirty="0" smtClean="0"/>
          </a:p>
          <a:p>
            <a:r>
              <a:rPr lang="en-US" b="1" dirty="0" smtClean="0"/>
              <a:t>Bess Johnson </a:t>
            </a:r>
            <a:r>
              <a:rPr lang="en-US" b="1" dirty="0" smtClean="0">
                <a:hlinkClick r:id="rId6"/>
              </a:rPr>
              <a:t>lojohnso@isbe.net</a:t>
            </a:r>
            <a:endParaRPr lang="en-US" b="1" dirty="0" smtClean="0"/>
          </a:p>
          <a:p>
            <a:r>
              <a:rPr lang="en-US" b="1" dirty="0" smtClean="0"/>
              <a:t>Seth </a:t>
            </a:r>
            <a:r>
              <a:rPr lang="en-US" b="1" dirty="0" err="1" smtClean="0"/>
              <a:t>Mernaugh</a:t>
            </a:r>
            <a:r>
              <a:rPr lang="en-US" b="1" dirty="0" smtClean="0"/>
              <a:t> </a:t>
            </a:r>
            <a:r>
              <a:rPr lang="en-US" b="1" dirty="0" smtClean="0">
                <a:hlinkClick r:id="rId7"/>
              </a:rPr>
              <a:t>smernaug@isbe.net</a:t>
            </a:r>
            <a:endParaRPr lang="en-US" b="1" dirty="0" smtClean="0"/>
          </a:p>
          <a:p>
            <a:endParaRPr lang="en-US" dirty="0" smtClean="0"/>
          </a:p>
          <a:p>
            <a:endParaRPr lang="en-US" dirty="0" smtClean="0"/>
          </a:p>
          <a:p>
            <a:pPr marL="0" indent="0">
              <a:buNone/>
            </a:pPr>
            <a:endParaRPr lang="en-US" dirty="0"/>
          </a:p>
        </p:txBody>
      </p:sp>
      <p:sp>
        <p:nvSpPr>
          <p:cNvPr id="3" name="Title 2"/>
          <p:cNvSpPr>
            <a:spLocks noGrp="1"/>
          </p:cNvSpPr>
          <p:nvPr>
            <p:ph type="title"/>
          </p:nvPr>
        </p:nvSpPr>
        <p:spPr/>
        <p:txBody>
          <a:bodyPr>
            <a:normAutofit/>
          </a:bodyPr>
          <a:lstStyle/>
          <a:p>
            <a:pPr algn="ctr"/>
            <a:r>
              <a:rPr lang="en-US" sz="4400" dirty="0" smtClean="0">
                <a:solidFill>
                  <a:schemeClr val="tx1"/>
                </a:solidFill>
              </a:rPr>
              <a:t>ISBE Contacts</a:t>
            </a:r>
            <a:endParaRPr lang="en-US" sz="4400" dirty="0">
              <a:solidFill>
                <a:schemeClr val="tx1"/>
              </a:solidFill>
            </a:endParaRPr>
          </a:p>
        </p:txBody>
      </p:sp>
    </p:spTree>
    <p:extLst>
      <p:ext uri="{BB962C8B-B14F-4D97-AF65-F5344CB8AC3E}">
        <p14:creationId xmlns:p14="http://schemas.microsoft.com/office/powerpoint/2010/main" val="385272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9600" dirty="0" smtClean="0"/>
              <a:t>QUESTIONS</a:t>
            </a:r>
            <a:endParaRPr lang="en-US" sz="960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0267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2448" y="3962400"/>
            <a:ext cx="5743577" cy="1557338"/>
          </a:xfrm>
        </p:spPr>
        <p:txBody>
          <a:bodyPr>
            <a:noAutofit/>
          </a:bodyPr>
          <a:lstStyle/>
          <a:p>
            <a:r>
              <a:rPr lang="en-US" sz="6000" dirty="0" smtClean="0"/>
              <a:t>We value your feedback! </a:t>
            </a:r>
            <a:endParaRPr lang="en-US" sz="6000" dirty="0"/>
          </a:p>
        </p:txBody>
      </p:sp>
      <p:sp>
        <p:nvSpPr>
          <p:cNvPr id="5" name="Text Placeholder 4"/>
          <p:cNvSpPr>
            <a:spLocks noGrp="1"/>
          </p:cNvSpPr>
          <p:nvPr>
            <p:ph type="body" idx="1"/>
          </p:nvPr>
        </p:nvSpPr>
        <p:spPr>
          <a:xfrm>
            <a:off x="142873" y="5703888"/>
            <a:ext cx="9886952" cy="1011237"/>
          </a:xfrm>
        </p:spPr>
        <p:txBody>
          <a:bodyPr/>
          <a:lstStyle/>
          <a:p>
            <a:r>
              <a:rPr lang="en-US" sz="3200" b="1" dirty="0">
                <a:hlinkClick r:id="rId3"/>
              </a:rPr>
              <a:t>https://</a:t>
            </a:r>
            <a:r>
              <a:rPr lang="en-US" sz="3200" b="1" dirty="0" smtClean="0">
                <a:hlinkClick r:id="rId3"/>
              </a:rPr>
              <a:t>www.surveymonkey.com/r/isbemiddlegrades</a:t>
            </a:r>
            <a:endParaRPr lang="en-US" sz="3200" b="1" dirty="0" smtClean="0"/>
          </a:p>
          <a:p>
            <a:endParaRPr lang="en-US" dirty="0"/>
          </a:p>
        </p:txBody>
      </p:sp>
      <p:pic>
        <p:nvPicPr>
          <p:cNvPr id="1026" name="Picture 2" descr="https://goo.gl/KoeZcW.q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7524" y="546098"/>
            <a:ext cx="3222625" cy="322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95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276350" y="2409825"/>
            <a:ext cx="4572000" cy="850392"/>
          </a:xfrm>
        </p:spPr>
        <p:txBody>
          <a:bodyPr/>
          <a:lstStyle/>
          <a:p>
            <a:r>
              <a:rPr lang="en-US" dirty="0" smtClean="0"/>
              <a:t>Candidate</a:t>
            </a:r>
            <a:endParaRPr lang="en-US" dirty="0"/>
          </a:p>
        </p:txBody>
      </p:sp>
      <p:sp>
        <p:nvSpPr>
          <p:cNvPr id="5" name="Content Placeholder 4"/>
          <p:cNvSpPr>
            <a:spLocks noGrp="1"/>
          </p:cNvSpPr>
          <p:nvPr>
            <p:ph sz="half" idx="2"/>
          </p:nvPr>
        </p:nvSpPr>
        <p:spPr>
          <a:xfrm>
            <a:off x="1276350" y="3286125"/>
            <a:ext cx="4572000" cy="3467100"/>
          </a:xfrm>
        </p:spPr>
        <p:txBody>
          <a:bodyPr/>
          <a:lstStyle/>
          <a:p>
            <a:r>
              <a:rPr lang="en-US" dirty="0" smtClean="0"/>
              <a:t>80-02 State-Approved Program and Completion of Standards Verification</a:t>
            </a:r>
          </a:p>
          <a:p>
            <a:pPr marL="0" indent="0">
              <a:buNone/>
            </a:pPr>
            <a:r>
              <a:rPr lang="en-US" dirty="0" smtClean="0"/>
              <a:t>OR</a:t>
            </a:r>
          </a:p>
          <a:p>
            <a:r>
              <a:rPr lang="en-US" dirty="0" smtClean="0"/>
              <a:t>80-03 Out-of-State Test of Basic Skills Verification: Department/Board of Education Use Only. </a:t>
            </a:r>
          </a:p>
        </p:txBody>
      </p:sp>
      <p:sp>
        <p:nvSpPr>
          <p:cNvPr id="7" name="Text Placeholder 6"/>
          <p:cNvSpPr>
            <a:spLocks noGrp="1"/>
          </p:cNvSpPr>
          <p:nvPr>
            <p:ph type="body" sz="quarter" idx="3"/>
          </p:nvPr>
        </p:nvSpPr>
        <p:spPr>
          <a:xfrm>
            <a:off x="6305550" y="2409825"/>
            <a:ext cx="4572000" cy="847725"/>
          </a:xfrm>
        </p:spPr>
        <p:txBody>
          <a:bodyPr/>
          <a:lstStyle/>
          <a:p>
            <a:r>
              <a:rPr lang="en-US" dirty="0" smtClean="0"/>
              <a:t>Licensure Officer</a:t>
            </a:r>
            <a:endParaRPr lang="en-US" dirty="0"/>
          </a:p>
        </p:txBody>
      </p:sp>
      <p:sp>
        <p:nvSpPr>
          <p:cNvPr id="8" name="Content Placeholder 7"/>
          <p:cNvSpPr>
            <a:spLocks noGrp="1"/>
          </p:cNvSpPr>
          <p:nvPr>
            <p:ph sz="quarter" idx="4"/>
          </p:nvPr>
        </p:nvSpPr>
        <p:spPr>
          <a:xfrm>
            <a:off x="6305550" y="3286125"/>
            <a:ext cx="4572000" cy="3467100"/>
          </a:xfrm>
        </p:spPr>
        <p:txBody>
          <a:bodyPr/>
          <a:lstStyle/>
          <a:p>
            <a:r>
              <a:rPr lang="en-US" dirty="0" smtClean="0"/>
              <a:t>Ensure 80-02/80-03 is listed as image in Candidates ELIS account</a:t>
            </a:r>
          </a:p>
          <a:p>
            <a:r>
              <a:rPr lang="en-US" dirty="0" smtClean="0"/>
              <a:t>Email ISBE liaison to review test</a:t>
            </a:r>
          </a:p>
          <a:p>
            <a:r>
              <a:rPr lang="en-US" dirty="0" smtClean="0"/>
              <a:t>If OOS test of basic skills is accepted ISBE liaison will enter the OOS test of basic skills in the testing section of the educator’s ELIS account.  </a:t>
            </a:r>
            <a:endParaRPr lang="en-US" dirty="0"/>
          </a:p>
        </p:txBody>
      </p:sp>
      <p:sp>
        <p:nvSpPr>
          <p:cNvPr id="4" name="Title 3"/>
          <p:cNvSpPr>
            <a:spLocks noGrp="1"/>
          </p:cNvSpPr>
          <p:nvPr>
            <p:ph type="title"/>
          </p:nvPr>
        </p:nvSpPr>
        <p:spPr/>
        <p:txBody>
          <a:bodyPr/>
          <a:lstStyle/>
          <a:p>
            <a:r>
              <a:rPr lang="en-US" dirty="0" smtClean="0"/>
              <a:t>OOS Test of Basic Skills</a:t>
            </a:r>
            <a:endParaRPr lang="en-US" dirty="0"/>
          </a:p>
        </p:txBody>
      </p:sp>
      <p:sp>
        <p:nvSpPr>
          <p:cNvPr id="9" name="Rectangle 8"/>
          <p:cNvSpPr/>
          <p:nvPr/>
        </p:nvSpPr>
        <p:spPr>
          <a:xfrm>
            <a:off x="1266824" y="1762810"/>
            <a:ext cx="9610726" cy="646331"/>
          </a:xfrm>
          <a:prstGeom prst="rect">
            <a:avLst/>
          </a:prstGeom>
        </p:spPr>
        <p:txBody>
          <a:bodyPr wrap="square">
            <a:spAutoFit/>
          </a:bodyPr>
          <a:lstStyle/>
          <a:p>
            <a:r>
              <a:rPr lang="en-US" b="1" dirty="0"/>
              <a:t>Institutions may honor OOS Test of Basic Skills if the test is listed in the “Testing” sections of a candidates ELIS account. </a:t>
            </a:r>
          </a:p>
        </p:txBody>
      </p:sp>
    </p:spTree>
    <p:extLst>
      <p:ext uri="{BB962C8B-B14F-4D97-AF65-F5344CB8AC3E}">
        <p14:creationId xmlns:p14="http://schemas.microsoft.com/office/powerpoint/2010/main" val="308483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State annual program report due November 30, 2016 for all institutions</a:t>
            </a:r>
          </a:p>
          <a:p>
            <a:r>
              <a:rPr lang="en-US" dirty="0" smtClean="0"/>
              <a:t>State agreement not yet finalized</a:t>
            </a:r>
          </a:p>
          <a:p>
            <a:r>
              <a:rPr lang="en-US" dirty="0" smtClean="0"/>
              <a:t>New elements relating to PEP work</a:t>
            </a:r>
            <a:endParaRPr lang="en-US" dirty="0"/>
          </a:p>
        </p:txBody>
      </p:sp>
      <p:sp>
        <p:nvSpPr>
          <p:cNvPr id="3" name="Title 2"/>
          <p:cNvSpPr>
            <a:spLocks noGrp="1"/>
          </p:cNvSpPr>
          <p:nvPr>
            <p:ph type="title"/>
          </p:nvPr>
        </p:nvSpPr>
        <p:spPr/>
        <p:txBody>
          <a:bodyPr/>
          <a:lstStyle/>
          <a:p>
            <a:r>
              <a:rPr lang="en-US" dirty="0" smtClean="0"/>
              <a:t>APR vs CAEP</a:t>
            </a:r>
            <a:endParaRPr lang="en-US" dirty="0"/>
          </a:p>
        </p:txBody>
      </p:sp>
    </p:spTree>
    <p:extLst>
      <p:ext uri="{BB962C8B-B14F-4D97-AF65-F5344CB8AC3E}">
        <p14:creationId xmlns:p14="http://schemas.microsoft.com/office/powerpoint/2010/main" val="286975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Pilot Applications</a:t>
            </a:r>
          </a:p>
          <a:p>
            <a:r>
              <a:rPr lang="en-US" b="1" dirty="0" smtClean="0"/>
              <a:t>Timelines</a:t>
            </a:r>
          </a:p>
          <a:p>
            <a:pPr lvl="1"/>
            <a:r>
              <a:rPr lang="en-US" dirty="0" smtClean="0"/>
              <a:t>November 2016-February 2017: Data Collection</a:t>
            </a:r>
          </a:p>
          <a:p>
            <a:pPr lvl="1"/>
            <a:r>
              <a:rPr lang="en-US" dirty="0" smtClean="0"/>
              <a:t>March 1- Data submitted to ISBE</a:t>
            </a:r>
          </a:p>
          <a:p>
            <a:pPr lvl="1"/>
            <a:r>
              <a:rPr lang="en-US" dirty="0" smtClean="0"/>
              <a:t>July 1- Reports created by ISBE for each institution and its programs</a:t>
            </a:r>
          </a:p>
          <a:p>
            <a:r>
              <a:rPr lang="en-US" b="1" dirty="0" smtClean="0"/>
              <a:t>Goals</a:t>
            </a:r>
          </a:p>
          <a:p>
            <a:pPr lvl="1"/>
            <a:r>
              <a:rPr lang="en-US" dirty="0" smtClean="0"/>
              <a:t>Determine what indicators need revised or omitted based on ability to inform program improvement and provide actionable data;</a:t>
            </a:r>
          </a:p>
          <a:p>
            <a:pPr lvl="1"/>
            <a:r>
              <a:rPr lang="en-US" dirty="0" smtClean="0"/>
              <a:t>Identify and solve data collection barriers;</a:t>
            </a:r>
          </a:p>
          <a:p>
            <a:pPr lvl="1"/>
            <a:r>
              <a:rPr lang="en-US" dirty="0" smtClean="0"/>
              <a:t>Receive ISBE support as you ; and</a:t>
            </a:r>
          </a:p>
          <a:p>
            <a:pPr lvl="1"/>
            <a:r>
              <a:rPr lang="en-US" dirty="0" smtClean="0"/>
              <a:t>Provide ISBE feedback before system is finalized</a:t>
            </a:r>
          </a:p>
        </p:txBody>
      </p:sp>
      <p:sp>
        <p:nvSpPr>
          <p:cNvPr id="3" name="Title 2"/>
          <p:cNvSpPr>
            <a:spLocks noGrp="1"/>
          </p:cNvSpPr>
          <p:nvPr>
            <p:ph type="title"/>
          </p:nvPr>
        </p:nvSpPr>
        <p:spPr/>
        <p:txBody>
          <a:bodyPr/>
          <a:lstStyle/>
          <a:p>
            <a:r>
              <a:rPr lang="en-US" dirty="0" smtClean="0"/>
              <a:t>PEP</a:t>
            </a:r>
            <a:endParaRPr lang="en-US" dirty="0"/>
          </a:p>
        </p:txBody>
      </p:sp>
    </p:spTree>
    <p:extLst>
      <p:ext uri="{BB962C8B-B14F-4D97-AF65-F5344CB8AC3E}">
        <p14:creationId xmlns:p14="http://schemas.microsoft.com/office/powerpoint/2010/main" val="25727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52425" y="1828800"/>
            <a:ext cx="5514975" cy="850392"/>
          </a:xfrm>
        </p:spPr>
        <p:txBody>
          <a:bodyPr/>
          <a:lstStyle/>
          <a:p>
            <a:r>
              <a:rPr lang="en-US" dirty="0" smtClean="0"/>
              <a:t>ESL/Bilingual (27.145)</a:t>
            </a:r>
            <a:endParaRPr lang="en-US" dirty="0"/>
          </a:p>
        </p:txBody>
      </p:sp>
      <p:sp>
        <p:nvSpPr>
          <p:cNvPr id="5" name="Content Placeholder 4"/>
          <p:cNvSpPr>
            <a:spLocks noGrp="1"/>
          </p:cNvSpPr>
          <p:nvPr>
            <p:ph sz="half" idx="2"/>
          </p:nvPr>
        </p:nvSpPr>
        <p:spPr>
          <a:xfrm>
            <a:off x="371475" y="2705099"/>
            <a:ext cx="5495925" cy="3819525"/>
          </a:xfrm>
        </p:spPr>
        <p:txBody>
          <a:bodyPr>
            <a:normAutofit fontScale="85000" lnSpcReduction="10000"/>
          </a:bodyPr>
          <a:lstStyle/>
          <a:p>
            <a:r>
              <a:rPr lang="en-US" dirty="0"/>
              <a:t>No later than September 1, 2018, all approved teacher preparation programs that offer coursework and clinical experiences leading to the receipt of an ESL/bilingual education endorsement shall submit the course of study for ESL and/or bilingual education with evidence that the program's or course's content is congruent with the standards identified in this Section. An application for approval of a new preparation program or course of study submitted on or after September 1, 2018 shall provide evidence of congruence with the standards identified in this Section. </a:t>
            </a:r>
            <a:endParaRPr lang="en-US" dirty="0" smtClean="0"/>
          </a:p>
          <a:p>
            <a:r>
              <a:rPr lang="en-US" dirty="0" smtClean="0">
                <a:hlinkClick r:id="rId3"/>
              </a:rPr>
              <a:t>Endorsement Matrix</a:t>
            </a:r>
            <a:endParaRPr lang="en-US" dirty="0" smtClean="0"/>
          </a:p>
          <a:p>
            <a:endParaRPr lang="en-US" dirty="0"/>
          </a:p>
        </p:txBody>
      </p:sp>
      <p:sp>
        <p:nvSpPr>
          <p:cNvPr id="6" name="Text Placeholder 5"/>
          <p:cNvSpPr>
            <a:spLocks noGrp="1"/>
          </p:cNvSpPr>
          <p:nvPr>
            <p:ph type="body" sz="quarter" idx="3"/>
          </p:nvPr>
        </p:nvSpPr>
        <p:spPr>
          <a:xfrm>
            <a:off x="6324600" y="1828800"/>
            <a:ext cx="5619750" cy="847725"/>
          </a:xfrm>
        </p:spPr>
        <p:txBody>
          <a:bodyPr/>
          <a:lstStyle/>
          <a:p>
            <a:r>
              <a:rPr lang="en-US" dirty="0" smtClean="0"/>
              <a:t>Early Childhood Education (26.110(d))</a:t>
            </a:r>
            <a:endParaRPr lang="en-US" dirty="0"/>
          </a:p>
        </p:txBody>
      </p:sp>
      <p:sp>
        <p:nvSpPr>
          <p:cNvPr id="7" name="Content Placeholder 6"/>
          <p:cNvSpPr>
            <a:spLocks noGrp="1"/>
          </p:cNvSpPr>
          <p:nvPr>
            <p:ph sz="quarter" idx="4"/>
          </p:nvPr>
        </p:nvSpPr>
        <p:spPr>
          <a:xfrm>
            <a:off x="6324599" y="2705099"/>
            <a:ext cx="5648325" cy="3895725"/>
          </a:xfrm>
        </p:spPr>
        <p:txBody>
          <a:bodyPr>
            <a:normAutofit fontScale="70000" lnSpcReduction="20000"/>
          </a:bodyPr>
          <a:lstStyle/>
          <a:p>
            <a:pPr marL="0" indent="0">
              <a:buNone/>
            </a:pPr>
            <a:r>
              <a:rPr lang="en-US" dirty="0"/>
              <a:t>Gateways to Opportunity Credential Entitlement </a:t>
            </a:r>
          </a:p>
          <a:p>
            <a:r>
              <a:rPr lang="en-US" dirty="0"/>
              <a:t>By no later than September 1, 2019, each early childhood education program shall become entitled by the Gateways to Opportunity Illinois Professional Development System, by aligning its coursework to the benchmarks for the ECE Credential Level 5 </a:t>
            </a:r>
            <a:r>
              <a:rPr lang="en-US" dirty="0" smtClean="0"/>
              <a:t>(</a:t>
            </a:r>
            <a:r>
              <a:rPr lang="en-US" dirty="0"/>
              <a:t>see http://www.ilgateways.com/en/gateways-credentialentitlementinformation). </a:t>
            </a:r>
          </a:p>
          <a:p>
            <a:r>
              <a:rPr lang="en-US" dirty="0"/>
              <a:t>1) Satisfactory evidence of entitlement status either shall be the name of the program's recognized institution listed at http://www.ilgateways.com/en/entitled-institutions or a letter communicating the name and level of the credential of entitlement and the date upon which the entitlement was granted. </a:t>
            </a:r>
          </a:p>
          <a:p>
            <a:r>
              <a:rPr lang="en-US" dirty="0"/>
              <a:t>2) The program shall resubmit the evidence required under subsection (d)(1) to the State Superintendent of Education each time a renewal of entitlement is granted. </a:t>
            </a:r>
          </a:p>
        </p:txBody>
      </p:sp>
      <p:sp>
        <p:nvSpPr>
          <p:cNvPr id="3" name="Title 2"/>
          <p:cNvSpPr>
            <a:spLocks noGrp="1"/>
          </p:cNvSpPr>
          <p:nvPr>
            <p:ph type="title"/>
          </p:nvPr>
        </p:nvSpPr>
        <p:spPr/>
        <p:txBody>
          <a:bodyPr/>
          <a:lstStyle/>
          <a:p>
            <a:r>
              <a:rPr lang="en-US" dirty="0" smtClean="0"/>
              <a:t>Standards</a:t>
            </a:r>
            <a:endParaRPr lang="en-US" dirty="0"/>
          </a:p>
        </p:txBody>
      </p:sp>
    </p:spTree>
    <p:extLst>
      <p:ext uri="{BB962C8B-B14F-4D97-AF65-F5344CB8AC3E}">
        <p14:creationId xmlns:p14="http://schemas.microsoft.com/office/powerpoint/2010/main" val="155209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1" y="2473659"/>
            <a:ext cx="5120640" cy="2560320"/>
          </a:xfrm>
        </p:spPr>
        <p:txBody>
          <a:bodyPr>
            <a:normAutofit/>
          </a:bodyPr>
          <a:lstStyle/>
          <a:p>
            <a:pPr algn="ctr"/>
            <a:r>
              <a:rPr lang="en-US" sz="6000" dirty="0" smtClean="0"/>
              <a:t>MIDDLE GRADES</a:t>
            </a:r>
            <a:endParaRPr lang="en-US" sz="6000" dirty="0"/>
          </a:p>
        </p:txBody>
      </p:sp>
      <p:sp>
        <p:nvSpPr>
          <p:cNvPr id="5" name="Subtitle 4"/>
          <p:cNvSpPr>
            <a:spLocks noGrp="1"/>
          </p:cNvSpPr>
          <p:nvPr>
            <p:ph type="subTitle" idx="1"/>
          </p:nvPr>
        </p:nvSpPr>
        <p:spPr>
          <a:xfrm>
            <a:off x="1304926" y="5095875"/>
            <a:ext cx="5120640" cy="1600200"/>
          </a:xfrm>
        </p:spPr>
        <p:txBody>
          <a:bodyPr/>
          <a:lstStyle/>
          <a:p>
            <a:r>
              <a:rPr lang="en-US" dirty="0" smtClean="0"/>
              <a:t>An Overview of the new Middle </a:t>
            </a:r>
            <a:r>
              <a:rPr lang="en-US" dirty="0"/>
              <a:t>G</a:t>
            </a:r>
            <a:r>
              <a:rPr lang="en-US" dirty="0" smtClean="0"/>
              <a:t>rades licensure and endorsement requirements</a:t>
            </a:r>
            <a:endParaRPr lang="en-US" dirty="0"/>
          </a:p>
        </p:txBody>
      </p:sp>
    </p:spTree>
    <p:extLst>
      <p:ext uri="{BB962C8B-B14F-4D97-AF65-F5344CB8AC3E}">
        <p14:creationId xmlns:p14="http://schemas.microsoft.com/office/powerpoint/2010/main" val="186058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1" y="1873584"/>
            <a:ext cx="5120640" cy="3527092"/>
          </a:xfrm>
        </p:spPr>
        <p:txBody>
          <a:bodyPr/>
          <a:lstStyle/>
          <a:p>
            <a:pPr algn="ctr"/>
            <a:r>
              <a:rPr lang="en-US" dirty="0" smtClean="0"/>
              <a:t>Middle Grades (5-8) </a:t>
            </a:r>
            <a:br>
              <a:rPr lang="en-US" dirty="0" smtClean="0"/>
            </a:br>
            <a:r>
              <a:rPr lang="en-US" dirty="0" smtClean="0"/>
              <a:t>Fast Track</a:t>
            </a:r>
            <a:br>
              <a:rPr lang="en-US" dirty="0" smtClean="0"/>
            </a:br>
            <a:r>
              <a:rPr lang="en-US" dirty="0" smtClean="0"/>
              <a:t>Program Proposal</a:t>
            </a:r>
            <a:endParaRPr lang="en-US" dirty="0"/>
          </a:p>
        </p:txBody>
      </p:sp>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746" b="2746"/>
          <a:stretch>
            <a:fillRect/>
          </a:stretch>
        </p:blipFill>
        <p:spPr/>
      </p:pic>
    </p:spTree>
    <p:extLst>
      <p:ext uri="{BB962C8B-B14F-4D97-AF65-F5344CB8AC3E}">
        <p14:creationId xmlns:p14="http://schemas.microsoft.com/office/powerpoint/2010/main" val="225748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ales Direction 16X9">
  <a:themeElements>
    <a:clrScheme name="Custom 1">
      <a:dk1>
        <a:sysClr val="windowText" lastClr="000000"/>
      </a:dk1>
      <a:lt1>
        <a:sysClr val="window" lastClr="FFFFFF"/>
      </a:lt1>
      <a:dk2>
        <a:srgbClr val="335B74"/>
      </a:dk2>
      <a:lt2>
        <a:srgbClr val="FFFFFF"/>
      </a:lt2>
      <a:accent1>
        <a:srgbClr val="1CADE4"/>
      </a:accent1>
      <a:accent2>
        <a:srgbClr val="131C4E"/>
      </a:accent2>
      <a:accent3>
        <a:srgbClr val="27CED7"/>
      </a:accent3>
      <a:accent4>
        <a:srgbClr val="42BA97"/>
      </a:accent4>
      <a:accent5>
        <a:srgbClr val="3E8853"/>
      </a:accent5>
      <a:accent6>
        <a:srgbClr val="62A39F"/>
      </a:accent6>
      <a:hlink>
        <a:srgbClr val="0070C0"/>
      </a:hlink>
      <a:folHlink>
        <a:srgbClr val="1CADE4"/>
      </a:folHlink>
    </a:clrScheme>
    <a:fontScheme name="ISBE Fonts">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67D146-4D1C-466E-9A63-FAD8863F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1732</Words>
  <Application>Microsoft Office PowerPoint</Application>
  <PresentationFormat>Custom</PresentationFormat>
  <Paragraphs>160</Paragraphs>
  <Slides>32</Slides>
  <Notes>29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Sales Direction 16X9</vt:lpstr>
      <vt:lpstr>IACTE </vt:lpstr>
      <vt:lpstr>Overview </vt:lpstr>
      <vt:lpstr>UPDATES</vt:lpstr>
      <vt:lpstr>OOS Test of Basic Skills</vt:lpstr>
      <vt:lpstr>APR vs CAEP</vt:lpstr>
      <vt:lpstr>PEP</vt:lpstr>
      <vt:lpstr>Standards</vt:lpstr>
      <vt:lpstr>MIDDLE GRADES</vt:lpstr>
      <vt:lpstr>Middle Grades (5-8)  Fast Track Program Proposal</vt:lpstr>
      <vt:lpstr>Fast Track Middle Grades (5-8) Program Proposal</vt:lpstr>
      <vt:lpstr>Evolution of the Grade Band</vt:lpstr>
      <vt:lpstr>“Junior High” Endorsements</vt:lpstr>
      <vt:lpstr>“Middle School” Endorsements</vt:lpstr>
      <vt:lpstr> “Middle Grades” Endorsements</vt:lpstr>
      <vt:lpstr>23 Illinois Administrative Code</vt:lpstr>
      <vt:lpstr>23 Illinois Administrative Code</vt:lpstr>
      <vt:lpstr>Entitlements</vt:lpstr>
      <vt:lpstr>Entitlement</vt:lpstr>
      <vt:lpstr>Middle Grades Requirements Tables</vt:lpstr>
      <vt:lpstr>Requirements for educators seeking new or subsequent Middle School endorsements prior to February 1, 2018.</vt:lpstr>
      <vt:lpstr>Requirements for educators seeking new or subsequent Middle School endorsements prior to February 1, 2018.</vt:lpstr>
      <vt:lpstr>Requirements for Educators seeking a new Middle Grades (5-8) endorsement on or after February 1, 2018</vt:lpstr>
      <vt:lpstr>Requirements for Educators seeking a new Middle Grades (5-8) endorsement on or after February 1, 2018</vt:lpstr>
      <vt:lpstr>Requirements for educators seeking subsequent Middle Grades (5-8) endorsements on or after February 1, 2018</vt:lpstr>
      <vt:lpstr>Requirements for educators seeking subsequent Middle Grades (5-8) endorsements on or after February 1, 2018</vt:lpstr>
      <vt:lpstr>Requirements for educators seeking subsequent Middle Grades (5-8) endorsements on or after February 1, 2018</vt:lpstr>
      <vt:lpstr>Available Middle Grades (5-8) endorsements on or after February 1, 2018, including corresponding content test</vt:lpstr>
      <vt:lpstr>Available Middle Grades (5-8) endorsements on or after February 1, 2018, including corresponding content test</vt:lpstr>
      <vt:lpstr>Supplemental Material</vt:lpstr>
      <vt:lpstr>ISBE Contacts</vt:lpstr>
      <vt:lpstr>QUESTIONS</vt:lpstr>
      <vt:lpstr>We value your feedback!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2015-09-24T14:43:06Z</dcterms:created>
  <dcterms:modified xsi:type="dcterms:W3CDTF">2016-10-13T21:57:44Z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ies>
</file>