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7"/>
  </p:normalViewPr>
  <p:slideViewPr>
    <p:cSldViewPr snapToGrid="0" snapToObjects="1">
      <p:cViewPr varScale="1">
        <p:scale>
          <a:sx n="84" d="100"/>
          <a:sy n="84" d="100"/>
        </p:scale>
        <p:origin x="-66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be.net/rules/archive/pdfs/5000ARK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Government Relations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IACTE </a:t>
            </a:r>
            <a:r>
              <a:rPr lang="en-US" dirty="0" smtClean="0"/>
              <a:t>Fall Conference</a:t>
            </a:r>
          </a:p>
          <a:p>
            <a:r>
              <a:rPr lang="en-US" dirty="0" smtClean="0"/>
              <a:t>October </a:t>
            </a:r>
            <a:r>
              <a:rPr lang="en-US" dirty="0" smtClean="0"/>
              <a:t>14,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Out-of-State Student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3891"/>
            <a:ext cx="8915400" cy="45673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Proposed Modification of Part 25 of Rules</a:t>
            </a:r>
          </a:p>
          <a:p>
            <a:pPr lvl="1"/>
            <a:r>
              <a:rPr lang="en-US" sz="2400" dirty="0"/>
              <a:t>Beginning with student teaching conducted in the 2014-15 school year, student teaching must be done under the active supervision of a cooperating teacher who is licensed and qualified to teach in the area, has three years of </a:t>
            </a:r>
            <a:r>
              <a:rPr lang="en-US" sz="2400" u="sng" dirty="0"/>
              <a:t>P-12</a:t>
            </a:r>
            <a:r>
              <a:rPr lang="en-US" sz="2400" dirty="0"/>
              <a:t> teaching experience</a:t>
            </a:r>
            <a:r>
              <a:rPr lang="en-US" sz="2400" strike="sngStrike" dirty="0"/>
              <a:t> in a public school or nonpublic school recognized or seeking recognition pursuant to 23 Ill. Adm. Code 425</a:t>
            </a:r>
            <a:r>
              <a:rPr lang="en-US" sz="2400" dirty="0"/>
              <a:t>, has received a proficient or above performance rating in his or her most recent evaluation and is directly engaged in teaching subject matter or conducting learning activities in the area of student teaching. 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68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Out-of-State Student Teaching</a:t>
            </a:r>
            <a:br>
              <a:rPr lang="en-US" dirty="0" smtClean="0"/>
            </a:br>
            <a:r>
              <a:rPr lang="en-US" dirty="0" smtClean="0"/>
              <a:t>Routes for Changing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www.isbe.net/rules/archive/pdfs/5000ARK.pdf</a:t>
            </a:r>
            <a:r>
              <a:rPr lang="en-US" sz="2800" dirty="0" smtClean="0"/>
              <a:t>  (pp. 6 – 8)</a:t>
            </a:r>
            <a:endParaRPr lang="en-US" sz="2800" dirty="0"/>
          </a:p>
          <a:p>
            <a:pPr>
              <a:buFont typeface="+mj-lt"/>
              <a:buAutoNum type="arabicPeriod"/>
            </a:pPr>
            <a:r>
              <a:rPr lang="en-US" sz="2800" dirty="0" smtClean="0"/>
              <a:t>Legislation:</a:t>
            </a:r>
          </a:p>
          <a:p>
            <a:pPr lvl="1"/>
            <a:r>
              <a:rPr lang="en-US" sz="2400" dirty="0" smtClean="0"/>
              <a:t>Work with Senator Bill Cunningham</a:t>
            </a:r>
          </a:p>
          <a:p>
            <a:pPr lvl="1"/>
            <a:r>
              <a:rPr lang="en-US" sz="2400" dirty="0" smtClean="0"/>
              <a:t>Work with Elaine Johnson and associates to find co-sponsors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Start with Public Request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8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Performance-based </a:t>
            </a:r>
            <a:br>
              <a:rPr lang="en-US" dirty="0" smtClean="0"/>
            </a:br>
            <a:r>
              <a:rPr lang="en-US" dirty="0" smtClean="0"/>
              <a:t>Assessments for Licensure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ISBE will consider other comparable summative </a:t>
            </a:r>
            <a:r>
              <a:rPr lang="en-US" sz="2800" dirty="0" smtClean="0"/>
              <a:t>performance-based </a:t>
            </a:r>
            <a:r>
              <a:rPr lang="en-US" sz="2800" dirty="0"/>
              <a:t>assessments as they become available. </a:t>
            </a:r>
            <a:endParaRPr lang="en-US" sz="2800" dirty="0" smtClean="0"/>
          </a:p>
          <a:p>
            <a:r>
              <a:rPr lang="en-US" sz="2800" dirty="0" smtClean="0"/>
              <a:t>Currently </a:t>
            </a:r>
            <a:r>
              <a:rPr lang="en-US" sz="2800" dirty="0"/>
              <a:t>the only viable alternative is the ETS PPAT.  </a:t>
            </a:r>
            <a:endParaRPr lang="en-US" sz="2800" dirty="0" smtClean="0"/>
          </a:p>
          <a:p>
            <a:r>
              <a:rPr lang="en-US" sz="2800" dirty="0" smtClean="0"/>
              <a:t>Topic </a:t>
            </a:r>
            <a:r>
              <a:rPr lang="en-US" sz="2800" dirty="0"/>
              <a:t>has not yet come up for discussion </a:t>
            </a:r>
            <a:r>
              <a:rPr lang="en-US" sz="2800" dirty="0" smtClean="0"/>
              <a:t>at </a:t>
            </a:r>
            <a:r>
              <a:rPr lang="en-US" sz="2800" dirty="0"/>
              <a:t>the Licensure </a:t>
            </a:r>
            <a:r>
              <a:rPr lang="en-US" sz="2800" dirty="0" smtClean="0"/>
              <a:t>Board meetings.</a:t>
            </a:r>
            <a:r>
              <a:rPr lang="en-US" sz="2800" dirty="0"/>
              <a:t> </a:t>
            </a:r>
            <a:r>
              <a:rPr lang="en-US" sz="2800" dirty="0" smtClean="0"/>
              <a:t>No date yet identified for such discussions.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7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AACTE Tracker Alerts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Monthly State Policy Tracker reports from Aaron Goldstein, AACTE Manager, State Policy and Relation, sent to IACTE and IATEPC</a:t>
            </a:r>
          </a:p>
          <a:p>
            <a:r>
              <a:rPr lang="en-US" sz="3200" dirty="0" smtClean="0"/>
              <a:t>No relevant state legislative  activity reported for Illinois in September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564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3745"/>
          </a:xfrm>
        </p:spPr>
        <p:txBody>
          <a:bodyPr/>
          <a:lstStyle/>
          <a:p>
            <a:pPr algn="ctr"/>
            <a:r>
              <a:rPr lang="en-US" smtClean="0"/>
              <a:t>MJS Associates May, 2016 Report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37855"/>
            <a:ext cx="8915400" cy="43733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IL - HB4360 SCH CD-EDUCATOR </a:t>
            </a:r>
            <a:r>
              <a:rPr lang="en-US" dirty="0" smtClean="0"/>
              <a:t>QUALIFICATIONS [Primary </a:t>
            </a:r>
            <a:r>
              <a:rPr lang="en-US" dirty="0"/>
              <a:t>Sponsor: Representative Kelly M. Cassidy (D</a:t>
            </a:r>
            <a:r>
              <a:rPr lang="en-US" dirty="0" smtClean="0"/>
              <a:t>)] </a:t>
            </a:r>
          </a:p>
          <a:p>
            <a:pPr lvl="1"/>
            <a:r>
              <a:rPr lang="en-US" dirty="0" smtClean="0"/>
              <a:t>Summary</a:t>
            </a:r>
            <a:r>
              <a:rPr lang="en-US" dirty="0"/>
              <a:t>: Amends the School Code. Provides that no one may be licensed to teach or </a:t>
            </a:r>
            <a:r>
              <a:rPr lang="en-US" dirty="0" smtClean="0"/>
              <a:t>supervise in </a:t>
            </a:r>
            <a:r>
              <a:rPr lang="en-US" dirty="0"/>
              <a:t>the public schools of this State who has been convicted of certain drug offenses until 7 </a:t>
            </a:r>
            <a:r>
              <a:rPr lang="en-US" dirty="0" smtClean="0"/>
              <a:t>years following </a:t>
            </a:r>
            <a:r>
              <a:rPr lang="en-US" dirty="0"/>
              <a:t>the end of the sentence for the offense</a:t>
            </a:r>
            <a:r>
              <a:rPr lang="en-US" dirty="0" smtClean="0"/>
              <a:t>.</a:t>
            </a:r>
          </a:p>
          <a:p>
            <a:r>
              <a:rPr lang="en-US" dirty="0"/>
              <a:t>IL - HB6181 SCH CD-PROFESSIONAL </a:t>
            </a:r>
            <a:r>
              <a:rPr lang="en-US" dirty="0" smtClean="0"/>
              <a:t>DEVELOPMEN [Primary </a:t>
            </a:r>
            <a:r>
              <a:rPr lang="en-US" dirty="0"/>
              <a:t>Sponsor: Representative Kathleen Willis (D</a:t>
            </a:r>
            <a:r>
              <a:rPr lang="en-US" dirty="0" smtClean="0"/>
              <a:t>)]</a:t>
            </a:r>
          </a:p>
          <a:p>
            <a:pPr lvl="1"/>
            <a:r>
              <a:rPr lang="en-US" dirty="0"/>
              <a:t>Summary: Amends provisions concerning educator licensure in the School Code. Provides </a:t>
            </a:r>
            <a:r>
              <a:rPr lang="en-US" dirty="0" smtClean="0"/>
              <a:t>that the </a:t>
            </a:r>
            <a:r>
              <a:rPr lang="en-US" dirty="0"/>
              <a:t>State Board of Education shall allow educators to earn professional development hours </a:t>
            </a:r>
            <a:r>
              <a:rPr lang="en-US" dirty="0" smtClean="0"/>
              <a:t>during the </a:t>
            </a:r>
            <a:r>
              <a:rPr lang="en-US" dirty="0"/>
              <a:t>final 3 months of the school year and enter those professional development hours into </a:t>
            </a:r>
            <a:r>
              <a:rPr lang="en-US" dirty="0" smtClean="0"/>
              <a:t>the Educator </a:t>
            </a:r>
            <a:r>
              <a:rPr lang="en-US" dirty="0"/>
              <a:t>Licensure Information System.</a:t>
            </a:r>
          </a:p>
        </p:txBody>
      </p:sp>
    </p:spTree>
    <p:extLst>
      <p:ext uri="{BB962C8B-B14F-4D97-AF65-F5344CB8AC3E}">
        <p14:creationId xmlns:p14="http://schemas.microsoft.com/office/powerpoint/2010/main" val="207861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2908"/>
          </a:xfrm>
        </p:spPr>
        <p:txBody>
          <a:bodyPr/>
          <a:lstStyle/>
          <a:p>
            <a:pPr algn="ctr"/>
            <a:r>
              <a:rPr lang="en-US" dirty="0" smtClean="0"/>
              <a:t>MJS May 2016 </a:t>
            </a:r>
            <a:r>
              <a:rPr lang="en-US" dirty="0"/>
              <a:t>Report </a:t>
            </a: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27018"/>
            <a:ext cx="8915400" cy="4484204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/>
              <a:t>IL - SB2912 </a:t>
            </a:r>
            <a:r>
              <a:rPr lang="en-US" u="sng" dirty="0"/>
              <a:t>SCH CD-EDUCATOR </a:t>
            </a:r>
            <a:r>
              <a:rPr lang="en-US" u="sng" dirty="0" smtClean="0"/>
              <a:t>LICENSING [</a:t>
            </a:r>
            <a:r>
              <a:rPr lang="en-US" dirty="0" smtClean="0"/>
              <a:t>Primary </a:t>
            </a:r>
            <a:r>
              <a:rPr lang="en-US" dirty="0"/>
              <a:t>Sponsor: Senator David S. </a:t>
            </a:r>
            <a:r>
              <a:rPr lang="en-US" dirty="0" err="1"/>
              <a:t>Luechtefeld</a:t>
            </a:r>
            <a:r>
              <a:rPr lang="en-US" dirty="0"/>
              <a:t> (R</a:t>
            </a:r>
            <a:r>
              <a:rPr lang="en-US" dirty="0" smtClean="0"/>
              <a:t>)]</a:t>
            </a:r>
            <a:endParaRPr lang="en-US" b="1" dirty="0"/>
          </a:p>
          <a:p>
            <a:pPr lvl="1"/>
            <a:r>
              <a:rPr lang="en-US" dirty="0"/>
              <a:t>Notes: Provides that a provision requiring teacher candidates to pass an </a:t>
            </a:r>
            <a:r>
              <a:rPr lang="en-US" dirty="0" smtClean="0"/>
              <a:t>evidence-based assessment </a:t>
            </a:r>
            <a:r>
              <a:rPr lang="en-US" dirty="0"/>
              <a:t>of teacher effectiveness applies except as otherwise provided in the </a:t>
            </a:r>
            <a:r>
              <a:rPr lang="en-US" dirty="0" smtClean="0"/>
              <a:t>Educator Licensure </a:t>
            </a:r>
            <a:r>
              <a:rPr lang="en-US" dirty="0"/>
              <a:t>Article of the School Code. With respect to applicants who have not been entitled by </a:t>
            </a:r>
            <a:r>
              <a:rPr lang="en-US" dirty="0" smtClean="0"/>
              <a:t>an Illinois-approved </a:t>
            </a:r>
            <a:r>
              <a:rPr lang="en-US" dirty="0"/>
              <a:t>educator preparation program at an Illinois institution of higher </a:t>
            </a:r>
            <a:r>
              <a:rPr lang="en-US" dirty="0" smtClean="0"/>
              <a:t>education applying </a:t>
            </a:r>
            <a:r>
              <a:rPr lang="en-US" dirty="0"/>
              <a:t>for a Professional Educator License endorsed in a teaching field or school </a:t>
            </a:r>
            <a:r>
              <a:rPr lang="en-US" dirty="0" smtClean="0"/>
              <a:t>support personnel </a:t>
            </a:r>
            <a:r>
              <a:rPr lang="en-US" dirty="0"/>
              <a:t>area, provides that a comparable educator license or certificate from another state </a:t>
            </a:r>
            <a:r>
              <a:rPr lang="en-US" dirty="0" smtClean="0"/>
              <a:t>is one </a:t>
            </a:r>
            <a:r>
              <a:rPr lang="en-US" dirty="0"/>
              <a:t>that demonstrates that the license or certificate holder meets similar requirements </a:t>
            </a:r>
            <a:r>
              <a:rPr lang="en-US" dirty="0" smtClean="0"/>
              <a:t>as candidates </a:t>
            </a:r>
            <a:r>
              <a:rPr lang="en-US" dirty="0"/>
              <a:t>entitled by an Illinois-approved educator preparation program in teaching or </a:t>
            </a:r>
            <a:r>
              <a:rPr lang="en-US" dirty="0" smtClean="0"/>
              <a:t>school support </a:t>
            </a:r>
            <a:r>
              <a:rPr lang="en-US" dirty="0"/>
              <a:t>personnel areas concerning coursework aligned to standards concerning methods </a:t>
            </a:r>
            <a:r>
              <a:rPr lang="en-US" dirty="0" smtClean="0"/>
              <a:t>of instruction </a:t>
            </a:r>
            <a:r>
              <a:rPr lang="en-US" dirty="0"/>
              <a:t>of the exceptional child, methods of reading and reading in the content area, </a:t>
            </a:r>
            <a:r>
              <a:rPr lang="en-US" dirty="0" smtClean="0"/>
              <a:t>and instructional </a:t>
            </a:r>
            <a:r>
              <a:rPr lang="en-US" dirty="0"/>
              <a:t>strategies for English learners.</a:t>
            </a:r>
          </a:p>
        </p:txBody>
      </p:sp>
    </p:spTree>
    <p:extLst>
      <p:ext uri="{BB962C8B-B14F-4D97-AF65-F5344CB8AC3E}">
        <p14:creationId xmlns:p14="http://schemas.microsoft.com/office/powerpoint/2010/main" val="183980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MJS May 2016 Report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IL - SB2440 SCH CD-PRINCIPAL </a:t>
            </a:r>
            <a:r>
              <a:rPr lang="en-US" sz="2000" dirty="0" smtClean="0"/>
              <a:t>ENDORSEMENT [Primary </a:t>
            </a:r>
            <a:r>
              <a:rPr lang="en-US" sz="2000" dirty="0"/>
              <a:t>Sponsor: Senator Jennifer </a:t>
            </a:r>
            <a:r>
              <a:rPr lang="en-US" sz="2000" dirty="0" err="1"/>
              <a:t>Bertino</a:t>
            </a:r>
            <a:r>
              <a:rPr lang="en-US" sz="2000" dirty="0"/>
              <a:t>-Tarrant (D</a:t>
            </a:r>
            <a:r>
              <a:rPr lang="en-US" sz="2000" dirty="0" smtClean="0"/>
              <a:t>)]</a:t>
            </a:r>
            <a:endParaRPr lang="en-US" sz="2000" dirty="0"/>
          </a:p>
          <a:p>
            <a:pPr lvl="1"/>
            <a:r>
              <a:rPr lang="en-US" sz="2000" dirty="0"/>
              <a:t>Summary: Amends the Educator Licensure Article of the School Code. Allows for a </a:t>
            </a:r>
            <a:r>
              <a:rPr lang="en-US" sz="2000" dirty="0" smtClean="0"/>
              <a:t>principal endorsement </a:t>
            </a:r>
            <a:r>
              <a:rPr lang="en-US" sz="2000" dirty="0"/>
              <a:t>to be affixed to a Professional Educator License if a person has, among </a:t>
            </a:r>
            <a:r>
              <a:rPr lang="en-US" sz="2000" dirty="0" smtClean="0"/>
              <a:t>other qualifications</a:t>
            </a:r>
            <a:r>
              <a:rPr lang="en-US" sz="2000" dirty="0"/>
              <a:t>, at least 4 total years of experience teaching or 4 total years of experience </a:t>
            </a:r>
            <a:r>
              <a:rPr lang="en-US" sz="2000" dirty="0" smtClean="0"/>
              <a:t>working in </a:t>
            </a:r>
            <a:r>
              <a:rPr lang="en-US" sz="2000" dirty="0"/>
              <a:t>the capacity of school support personnel (instead of at least 4 total years of </a:t>
            </a:r>
            <a:r>
              <a:rPr lang="en-US" sz="2000" dirty="0" smtClean="0"/>
              <a:t>experience teaching </a:t>
            </a:r>
            <a:r>
              <a:rPr lang="en-US" sz="2000" dirty="0"/>
              <a:t>or, until June 30, 2019, working in the capacity of school support personnel). </a:t>
            </a:r>
            <a:r>
              <a:rPr lang="en-US" sz="2000" dirty="0" smtClean="0"/>
              <a:t>Effective immediately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0278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93</TotalTime>
  <Words>670</Words>
  <Application>Microsoft Macintosh PowerPoint</Application>
  <PresentationFormat>Custom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Government Relations Report</vt:lpstr>
      <vt:lpstr>Out-of-State Student Teaching</vt:lpstr>
      <vt:lpstr>Out-of-State Student Teaching Routes for Changing Rules</vt:lpstr>
      <vt:lpstr>Performance-based  Assessments for Licensure</vt:lpstr>
      <vt:lpstr>AACTE Tracker Alerts</vt:lpstr>
      <vt:lpstr>MJS Associates May, 2016 Report</vt:lpstr>
      <vt:lpstr>MJS May 2016 Report (continued)</vt:lpstr>
      <vt:lpstr>MJS May 2016 Report (continued)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Relations Report</dc:title>
  <dc:creator>Microsoft Office User</dc:creator>
  <cp:lastModifiedBy>Microsoft Office User</cp:lastModifiedBy>
  <cp:revision>6</cp:revision>
  <dcterms:created xsi:type="dcterms:W3CDTF">2016-10-13T00:02:37Z</dcterms:created>
  <dcterms:modified xsi:type="dcterms:W3CDTF">2016-10-13T18:58:43Z</dcterms:modified>
</cp:coreProperties>
</file>