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57" r:id="rId4"/>
    <p:sldId id="258" r:id="rId5"/>
    <p:sldId id="263" r:id="rId6"/>
    <p:sldId id="262" r:id="rId7"/>
    <p:sldId id="259" r:id="rId8"/>
    <p:sldId id="260" r:id="rId9"/>
    <p:sldId id="261" r:id="rId10"/>
    <p:sldId id="264" r:id="rId11"/>
    <p:sldId id="265" r:id="rId12"/>
    <p:sldId id="266" r:id="rId13"/>
    <p:sldId id="267" r:id="rId14"/>
    <p:sldId id="268" r:id="rId15"/>
    <p:sldId id="275" r:id="rId16"/>
    <p:sldId id="276" r:id="rId17"/>
    <p:sldId id="270"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78017D-8764-4FDA-9846-09973023D4A4}">
          <p14:sldIdLst>
            <p14:sldId id="256"/>
            <p14:sldId id="274"/>
            <p14:sldId id="257"/>
            <p14:sldId id="258"/>
            <p14:sldId id="263"/>
            <p14:sldId id="262"/>
            <p14:sldId id="259"/>
            <p14:sldId id="260"/>
            <p14:sldId id="261"/>
            <p14:sldId id="264"/>
            <p14:sldId id="265"/>
            <p14:sldId id="266"/>
            <p14:sldId id="267"/>
            <p14:sldId id="268"/>
          </p14:sldIdLst>
        </p14:section>
        <p14:section name="Untitled Section" id="{7F1BEF11-4178-4DE5-88B3-CB6648AF18F0}">
          <p14:sldIdLst>
            <p14:sldId id="275"/>
            <p14:sldId id="276"/>
            <p14:sldId id="270"/>
            <p14:sldId id="273"/>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119" d="100"/>
          <a:sy n="119" d="100"/>
        </p:scale>
        <p:origin x="-10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ILLINOIS\gov\GOVSHARE\Education\Cross-Functional\Current%20Projects\Educator%20Quality\NGA%20Grant\Data%20and%20Research\Teacher%20Prep%20programs%20enrollment%20and%20completions%20bachelors%20and%20masters%202000-2015.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Enrollment and Completion</a:t>
            </a:r>
          </a:p>
          <a:p>
            <a:pPr>
              <a:defRPr sz="1400" b="0" i="0" u="none" strike="noStrike" kern="1200" spc="0" baseline="0">
                <a:solidFill>
                  <a:schemeClr val="tx1">
                    <a:lumMod val="65000"/>
                    <a:lumOff val="35000"/>
                  </a:schemeClr>
                </a:solidFill>
                <a:latin typeface="+mn-lt"/>
                <a:ea typeface="+mn-ea"/>
                <a:cs typeface="+mn-cs"/>
              </a:defRPr>
            </a:pPr>
            <a:r>
              <a:rPr lang="en-US"/>
              <a:t> in EPPs</a:t>
            </a:r>
            <a:r>
              <a:rPr lang="en-US" baseline="0"/>
              <a:t> from 2000 -2015</a:t>
            </a:r>
            <a:endParaRPr lang="en-US"/>
          </a:p>
        </c:rich>
      </c:tx>
      <c:layout>
        <c:manualLayout>
          <c:xMode val="edge"/>
          <c:yMode val="edge"/>
          <c:x val="0.25317344706911638"/>
          <c:y val="5.2485494961106376E-2"/>
        </c:manualLayout>
      </c:layout>
      <c:overlay val="0"/>
      <c:spPr>
        <a:noFill/>
        <a:ln>
          <a:noFill/>
        </a:ln>
        <a:effectLst/>
      </c:spPr>
    </c:title>
    <c:autoTitleDeleted val="0"/>
    <c:plotArea>
      <c:layout/>
      <c:lineChart>
        <c:grouping val="standard"/>
        <c:varyColors val="0"/>
        <c:ser>
          <c:idx val="0"/>
          <c:order val="0"/>
          <c:tx>
            <c:v>Enrollment</c:v>
          </c:tx>
          <c:spPr>
            <a:ln w="28575" cap="rnd">
              <a:solidFill>
                <a:schemeClr val="accent1"/>
              </a:solidFill>
              <a:round/>
            </a:ln>
            <a:effectLst/>
          </c:spPr>
          <c:marker>
            <c:symbol val="none"/>
          </c:marker>
          <c:cat>
            <c:strRef>
              <c:f>Bachelors!$R$3:$AG$3</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Bachelors!$C$63:$Q$63</c:f>
              <c:numCache>
                <c:formatCode>#,##0</c:formatCode>
                <c:ptCount val="15"/>
                <c:pt idx="0">
                  <c:v>24206</c:v>
                </c:pt>
                <c:pt idx="1">
                  <c:v>24330</c:v>
                </c:pt>
                <c:pt idx="2">
                  <c:v>25630</c:v>
                </c:pt>
                <c:pt idx="3">
                  <c:v>23910</c:v>
                </c:pt>
                <c:pt idx="4">
                  <c:v>24527</c:v>
                </c:pt>
                <c:pt idx="5">
                  <c:v>24114</c:v>
                </c:pt>
                <c:pt idx="6">
                  <c:v>24124</c:v>
                </c:pt>
                <c:pt idx="7">
                  <c:v>23795</c:v>
                </c:pt>
                <c:pt idx="8">
                  <c:v>24090</c:v>
                </c:pt>
                <c:pt idx="9">
                  <c:v>24883</c:v>
                </c:pt>
                <c:pt idx="10">
                  <c:v>24801</c:v>
                </c:pt>
                <c:pt idx="11">
                  <c:v>21942</c:v>
                </c:pt>
                <c:pt idx="12">
                  <c:v>19042</c:v>
                </c:pt>
                <c:pt idx="13">
                  <c:v>15229</c:v>
                </c:pt>
                <c:pt idx="14">
                  <c:v>14697</c:v>
                </c:pt>
              </c:numCache>
            </c:numRef>
          </c:val>
          <c:smooth val="0"/>
          <c:extLst xmlns:c16r2="http://schemas.microsoft.com/office/drawing/2015/06/chart">
            <c:ext xmlns:c16="http://schemas.microsoft.com/office/drawing/2014/chart" uri="{C3380CC4-5D6E-409C-BE32-E72D297353CC}">
              <c16:uniqueId val="{00000000-25F1-48A8-9052-AEEEBF70FAE7}"/>
            </c:ext>
          </c:extLst>
        </c:ser>
        <c:ser>
          <c:idx val="1"/>
          <c:order val="1"/>
          <c:tx>
            <c:v>Completion</c:v>
          </c:tx>
          <c:spPr>
            <a:ln w="28575" cap="rnd">
              <a:solidFill>
                <a:schemeClr val="accent2"/>
              </a:solidFill>
              <a:round/>
            </a:ln>
            <a:effectLst/>
          </c:spPr>
          <c:marker>
            <c:symbol val="none"/>
          </c:marker>
          <c:cat>
            <c:strRef>
              <c:f>Bachelors!$R$3:$AG$3</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Bachelors!$R$63:$AG$63</c:f>
              <c:numCache>
                <c:formatCode>#,##0</c:formatCode>
                <c:ptCount val="16"/>
                <c:pt idx="0">
                  <c:v>6113</c:v>
                </c:pt>
                <c:pt idx="1">
                  <c:v>6216</c:v>
                </c:pt>
                <c:pt idx="2">
                  <c:v>6361</c:v>
                </c:pt>
                <c:pt idx="3">
                  <c:v>6564</c:v>
                </c:pt>
                <c:pt idx="4">
                  <c:v>6223</c:v>
                </c:pt>
                <c:pt idx="5">
                  <c:v>6162</c:v>
                </c:pt>
                <c:pt idx="6">
                  <c:v>6098</c:v>
                </c:pt>
                <c:pt idx="7">
                  <c:v>6241</c:v>
                </c:pt>
                <c:pt idx="8">
                  <c:v>6173</c:v>
                </c:pt>
                <c:pt idx="9">
                  <c:v>5848</c:v>
                </c:pt>
                <c:pt idx="10">
                  <c:v>6173</c:v>
                </c:pt>
                <c:pt idx="11">
                  <c:v>6109</c:v>
                </c:pt>
                <c:pt idx="12">
                  <c:v>5866</c:v>
                </c:pt>
                <c:pt idx="13">
                  <c:v>5228</c:v>
                </c:pt>
                <c:pt idx="14">
                  <c:v>4145</c:v>
                </c:pt>
                <c:pt idx="15">
                  <c:v>3806</c:v>
                </c:pt>
              </c:numCache>
            </c:numRef>
          </c:val>
          <c:smooth val="0"/>
          <c:extLst xmlns:c16r2="http://schemas.microsoft.com/office/drawing/2015/06/chart">
            <c:ext xmlns:c16="http://schemas.microsoft.com/office/drawing/2014/chart" uri="{C3380CC4-5D6E-409C-BE32-E72D297353CC}">
              <c16:uniqueId val="{00000001-25F1-48A8-9052-AEEEBF70FAE7}"/>
            </c:ext>
          </c:extLst>
        </c:ser>
        <c:dLbls>
          <c:showLegendKey val="0"/>
          <c:showVal val="0"/>
          <c:showCatName val="0"/>
          <c:showSerName val="0"/>
          <c:showPercent val="0"/>
          <c:showBubbleSize val="0"/>
        </c:dLbls>
        <c:hiLowLines>
          <c:spPr>
            <a:ln w="9525" cap="flat" cmpd="sng" algn="ctr">
              <a:noFill/>
              <a:round/>
            </a:ln>
            <a:effectLst/>
          </c:spPr>
        </c:hiLowLines>
        <c:marker val="1"/>
        <c:smooth val="0"/>
        <c:axId val="34714752"/>
        <c:axId val="34716672"/>
      </c:lineChart>
      <c:dateAx>
        <c:axId val="3471475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layout>
            <c:manualLayout>
              <c:xMode val="edge"/>
              <c:yMode val="edge"/>
              <c:x val="0.42584908136482941"/>
              <c:y val="0.92082764952405416"/>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16672"/>
        <c:crosses val="autoZero"/>
        <c:auto val="0"/>
        <c:lblOffset val="100"/>
        <c:baseTimeUnit val="days"/>
      </c:dateAx>
      <c:valAx>
        <c:axId val="347166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r>
                  <a:rPr lang="en-US" baseline="0"/>
                  <a:t> of Candidates</a:t>
                </a:r>
                <a:endParaRPr lang="en-US"/>
              </a:p>
            </c:rich>
          </c:tx>
          <c:layout>
            <c:manualLayout>
              <c:xMode val="edge"/>
              <c:yMode val="edge"/>
              <c:x val="1.3888888888888888E-2"/>
              <c:y val="0.28869883339781433"/>
            </c:manualLayout>
          </c:layout>
          <c:overlay val="0"/>
          <c:spPr>
            <a:noFill/>
            <a:ln>
              <a:noFill/>
            </a:ln>
            <a:effectLst/>
          </c:sp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1475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Illinois Teacher Demographics by Ethnicity</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E17-434D-A380-DF04876B90E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E17-434D-A380-DF04876B90E7}"/>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E17-434D-A380-DF04876B90E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E17-434D-A380-DF04876B90E7}"/>
              </c:ext>
            </c:extLst>
          </c:dPt>
          <c:cat>
            <c:strRef>
              <c:f>Sheet1!$A$2:$A$5</c:f>
              <c:strCache>
                <c:ptCount val="4"/>
                <c:pt idx="0">
                  <c:v>White</c:v>
                </c:pt>
                <c:pt idx="1">
                  <c:v>Black</c:v>
                </c:pt>
                <c:pt idx="2">
                  <c:v>Latinx</c:v>
                </c:pt>
                <c:pt idx="3">
                  <c:v>Other</c:v>
                </c:pt>
              </c:strCache>
            </c:strRef>
          </c:cat>
          <c:val>
            <c:numRef>
              <c:f>Sheet1!$B$2:$B$5</c:f>
              <c:numCache>
                <c:formatCode>General</c:formatCode>
                <c:ptCount val="4"/>
                <c:pt idx="0">
                  <c:v>83</c:v>
                </c:pt>
                <c:pt idx="1">
                  <c:v>6</c:v>
                </c:pt>
                <c:pt idx="2">
                  <c:v>6</c:v>
                </c:pt>
                <c:pt idx="3">
                  <c:v>5</c:v>
                </c:pt>
              </c:numCache>
            </c:numRef>
          </c:val>
          <c:extLst xmlns:c16r2="http://schemas.microsoft.com/office/drawing/2015/06/chart">
            <c:ext xmlns:c16="http://schemas.microsoft.com/office/drawing/2014/chart" uri="{C3380CC4-5D6E-409C-BE32-E72D297353CC}">
              <c16:uniqueId val="{00000000-A802-4850-B9B6-63DC182BBEA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Illinois Teacher Demographics by Gender</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52F-47BB-B66B-264076640585}"/>
              </c:ext>
            </c:extLst>
          </c:dPt>
          <c:dPt>
            <c:idx val="1"/>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3-852F-47BB-B66B-264076640585}"/>
              </c:ext>
            </c:extLst>
          </c:dPt>
          <c:cat>
            <c:strRef>
              <c:f>Sheet1!$A$2:$A$3</c:f>
              <c:strCache>
                <c:ptCount val="2"/>
                <c:pt idx="0">
                  <c:v>Female</c:v>
                </c:pt>
                <c:pt idx="1">
                  <c:v>Male</c:v>
                </c:pt>
              </c:strCache>
            </c:strRef>
          </c:cat>
          <c:val>
            <c:numRef>
              <c:f>Sheet1!$B$2:$B$3</c:f>
              <c:numCache>
                <c:formatCode>General</c:formatCode>
                <c:ptCount val="2"/>
                <c:pt idx="0">
                  <c:v>76.7</c:v>
                </c:pt>
                <c:pt idx="1">
                  <c:v>23.3</c:v>
                </c:pt>
              </c:numCache>
            </c:numRef>
          </c:val>
          <c:extLst xmlns:c16r2="http://schemas.microsoft.com/office/drawing/2015/06/chart">
            <c:ext xmlns:c16="http://schemas.microsoft.com/office/drawing/2014/chart" uri="{C3380CC4-5D6E-409C-BE32-E72D297353CC}">
              <c16:uniqueId val="{00000000-008D-4759-87D4-D86451A8D08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Candidates</a:t>
            </a:r>
            <a:r>
              <a:rPr lang="en-US" baseline="0" dirty="0"/>
              <a:t> in Pipeline from Early Interest to Entering Classroom</a:t>
            </a:r>
          </a:p>
          <a:p>
            <a:pPr>
              <a:defRPr sz="1400" b="0" i="0" u="none" strike="noStrike" kern="1200" spc="0" baseline="0">
                <a:solidFill>
                  <a:schemeClr val="tx1">
                    <a:lumMod val="65000"/>
                    <a:lumOff val="35000"/>
                  </a:schemeClr>
                </a:solidFill>
                <a:latin typeface="+mn-lt"/>
                <a:ea typeface="+mn-ea"/>
                <a:cs typeface="+mn-cs"/>
              </a:defRPr>
            </a:pPr>
            <a:endParaRPr lang="en-US" dirty="0"/>
          </a:p>
        </c:rich>
      </c:tx>
      <c:layout>
        <c:manualLayout>
          <c:xMode val="edge"/>
          <c:yMode val="edge"/>
          <c:x val="0.15916513401804297"/>
          <c:y val="9.4911148218629851E-2"/>
        </c:manualLayout>
      </c:layout>
      <c:overlay val="0"/>
      <c:spPr>
        <a:noFill/>
        <a:ln>
          <a:noFill/>
        </a:ln>
        <a:effectLst/>
      </c:spPr>
    </c:title>
    <c:autoTitleDeleted val="0"/>
    <c:plotArea>
      <c:layout>
        <c:manualLayout>
          <c:layoutTarget val="inner"/>
          <c:xMode val="edge"/>
          <c:yMode val="edge"/>
          <c:x val="0.14259648451245754"/>
          <c:y val="0.30393827549440122"/>
          <c:w val="0.85740357669515133"/>
          <c:h val="0.52869515256630772"/>
        </c:manualLayout>
      </c:layout>
      <c:lineChart>
        <c:grouping val="standard"/>
        <c:varyColors val="0"/>
        <c:ser>
          <c:idx val="0"/>
          <c:order val="0"/>
          <c:tx>
            <c:strRef>
              <c:f>Sheet1!$B$1</c:f>
              <c:strCache>
                <c:ptCount val="1"/>
                <c:pt idx="0">
                  <c:v>Latino</c:v>
                </c:pt>
              </c:strCache>
            </c:strRef>
          </c:tx>
          <c:spPr>
            <a:ln w="28575" cap="rnd">
              <a:solidFill>
                <a:schemeClr val="accent1"/>
              </a:solidFill>
              <a:round/>
            </a:ln>
            <a:effectLst/>
          </c:spPr>
          <c:marker>
            <c:symbol val="none"/>
          </c:marker>
          <c:cat>
            <c:strRef>
              <c:f>Sheet1!$A$2:$A$7</c:f>
              <c:strCache>
                <c:ptCount val="6"/>
                <c:pt idx="0">
                  <c:v>HS</c:v>
                </c:pt>
                <c:pt idx="1">
                  <c:v>Any College</c:v>
                </c:pt>
                <c:pt idx="2">
                  <c:v>4-Year College</c:v>
                </c:pt>
                <c:pt idx="3">
                  <c:v>Bachelor’s</c:v>
                </c:pt>
                <c:pt idx="4">
                  <c:v>Certification</c:v>
                </c:pt>
                <c:pt idx="5">
                  <c:v>Teaching</c:v>
                </c:pt>
              </c:strCache>
            </c:strRef>
          </c:cat>
          <c:val>
            <c:numRef>
              <c:f>Sheet1!$B$2:$B$7</c:f>
              <c:numCache>
                <c:formatCode>#,##0</c:formatCode>
                <c:ptCount val="6"/>
                <c:pt idx="0">
                  <c:v>23042</c:v>
                </c:pt>
                <c:pt idx="1">
                  <c:v>13454</c:v>
                </c:pt>
                <c:pt idx="2">
                  <c:v>7236</c:v>
                </c:pt>
                <c:pt idx="3">
                  <c:v>3424</c:v>
                </c:pt>
                <c:pt idx="4" formatCode="General">
                  <c:v>703</c:v>
                </c:pt>
                <c:pt idx="5" formatCode="General">
                  <c:v>356</c:v>
                </c:pt>
              </c:numCache>
            </c:numRef>
          </c:val>
          <c:smooth val="0"/>
          <c:extLst xmlns:c16r2="http://schemas.microsoft.com/office/drawing/2015/06/chart">
            <c:ext xmlns:c16="http://schemas.microsoft.com/office/drawing/2014/chart" uri="{C3380CC4-5D6E-409C-BE32-E72D297353CC}">
              <c16:uniqueId val="{00000000-1CF3-4739-A217-2C62EC8BADC9}"/>
            </c:ext>
          </c:extLst>
        </c:ser>
        <c:ser>
          <c:idx val="1"/>
          <c:order val="1"/>
          <c:tx>
            <c:strRef>
              <c:f>Sheet1!$C$1</c:f>
              <c:strCache>
                <c:ptCount val="1"/>
                <c:pt idx="0">
                  <c:v>African American</c:v>
                </c:pt>
              </c:strCache>
            </c:strRef>
          </c:tx>
          <c:spPr>
            <a:ln w="28575" cap="rnd">
              <a:solidFill>
                <a:schemeClr val="accent2"/>
              </a:solidFill>
              <a:round/>
            </a:ln>
            <a:effectLst/>
          </c:spPr>
          <c:marker>
            <c:symbol val="none"/>
          </c:marker>
          <c:cat>
            <c:strRef>
              <c:f>Sheet1!$A$2:$A$7</c:f>
              <c:strCache>
                <c:ptCount val="6"/>
                <c:pt idx="0">
                  <c:v>HS</c:v>
                </c:pt>
                <c:pt idx="1">
                  <c:v>Any College</c:v>
                </c:pt>
                <c:pt idx="2">
                  <c:v>4-Year College</c:v>
                </c:pt>
                <c:pt idx="3">
                  <c:v>Bachelor’s</c:v>
                </c:pt>
                <c:pt idx="4">
                  <c:v>Certification</c:v>
                </c:pt>
                <c:pt idx="5">
                  <c:v>Teaching</c:v>
                </c:pt>
              </c:strCache>
            </c:strRef>
          </c:cat>
          <c:val>
            <c:numRef>
              <c:f>Sheet1!$C$2:$C$7</c:f>
              <c:numCache>
                <c:formatCode>#,##0</c:formatCode>
                <c:ptCount val="6"/>
                <c:pt idx="0">
                  <c:v>28199</c:v>
                </c:pt>
                <c:pt idx="1">
                  <c:v>19231</c:v>
                </c:pt>
                <c:pt idx="2">
                  <c:v>11827</c:v>
                </c:pt>
                <c:pt idx="3">
                  <c:v>4645</c:v>
                </c:pt>
                <c:pt idx="4" formatCode="General">
                  <c:v>877</c:v>
                </c:pt>
                <c:pt idx="5" formatCode="General">
                  <c:v>241</c:v>
                </c:pt>
              </c:numCache>
            </c:numRef>
          </c:val>
          <c:smooth val="0"/>
          <c:extLst xmlns:c16r2="http://schemas.microsoft.com/office/drawing/2015/06/chart">
            <c:ext xmlns:c16="http://schemas.microsoft.com/office/drawing/2014/chart" uri="{C3380CC4-5D6E-409C-BE32-E72D297353CC}">
              <c16:uniqueId val="{00000001-1CF3-4739-A217-2C62EC8BADC9}"/>
            </c:ext>
          </c:extLst>
        </c:ser>
        <c:ser>
          <c:idx val="2"/>
          <c:order val="2"/>
          <c:tx>
            <c:strRef>
              <c:f>Sheet1!$D$1</c:f>
              <c:strCache>
                <c:ptCount val="1"/>
                <c:pt idx="0">
                  <c:v>White</c:v>
                </c:pt>
              </c:strCache>
            </c:strRef>
          </c:tx>
          <c:spPr>
            <a:ln w="28575" cap="rnd">
              <a:solidFill>
                <a:schemeClr val="accent3"/>
              </a:solidFill>
              <a:round/>
            </a:ln>
            <a:effectLst/>
          </c:spPr>
          <c:marker>
            <c:symbol val="none"/>
          </c:marker>
          <c:cat>
            <c:strRef>
              <c:f>Sheet1!$A$2:$A$7</c:f>
              <c:strCache>
                <c:ptCount val="6"/>
                <c:pt idx="0">
                  <c:v>HS</c:v>
                </c:pt>
                <c:pt idx="1">
                  <c:v>Any College</c:v>
                </c:pt>
                <c:pt idx="2">
                  <c:v>4-Year College</c:v>
                </c:pt>
                <c:pt idx="3">
                  <c:v>Bachelor’s</c:v>
                </c:pt>
                <c:pt idx="4">
                  <c:v>Certification</c:v>
                </c:pt>
                <c:pt idx="5">
                  <c:v>Teaching</c:v>
                </c:pt>
              </c:strCache>
            </c:strRef>
          </c:cat>
          <c:val>
            <c:numRef>
              <c:f>Sheet1!$D$2:$D$7</c:f>
              <c:numCache>
                <c:formatCode>#,##0</c:formatCode>
                <c:ptCount val="6"/>
                <c:pt idx="0">
                  <c:v>143356</c:v>
                </c:pt>
                <c:pt idx="1">
                  <c:v>112461</c:v>
                </c:pt>
                <c:pt idx="2">
                  <c:v>79596</c:v>
                </c:pt>
                <c:pt idx="3">
                  <c:v>56196</c:v>
                </c:pt>
                <c:pt idx="4">
                  <c:v>12943</c:v>
                </c:pt>
                <c:pt idx="5">
                  <c:v>6104</c:v>
                </c:pt>
              </c:numCache>
            </c:numRef>
          </c:val>
          <c:smooth val="0"/>
          <c:extLst xmlns:c16r2="http://schemas.microsoft.com/office/drawing/2015/06/chart">
            <c:ext xmlns:c16="http://schemas.microsoft.com/office/drawing/2014/chart" uri="{C3380CC4-5D6E-409C-BE32-E72D297353CC}">
              <c16:uniqueId val="{00000002-1CF3-4739-A217-2C62EC8BADC9}"/>
            </c:ext>
          </c:extLst>
        </c:ser>
        <c:dLbls>
          <c:showLegendKey val="0"/>
          <c:showVal val="0"/>
          <c:showCatName val="0"/>
          <c:showSerName val="0"/>
          <c:showPercent val="0"/>
          <c:showBubbleSize val="0"/>
        </c:dLbls>
        <c:marker val="1"/>
        <c:smooth val="0"/>
        <c:axId val="40519936"/>
        <c:axId val="40534016"/>
      </c:lineChart>
      <c:catAx>
        <c:axId val="4051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534016"/>
        <c:crosses val="autoZero"/>
        <c:auto val="1"/>
        <c:lblAlgn val="ctr"/>
        <c:lblOffset val="100"/>
        <c:noMultiLvlLbl val="0"/>
      </c:catAx>
      <c:valAx>
        <c:axId val="405340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519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F9E878-C250-4E74-BB23-21DDF1B264A1}"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US"/>
        </a:p>
      </dgm:t>
    </dgm:pt>
    <dgm:pt modelId="{5B7B7BEC-8A82-450E-BA6F-A86A9A290CBB}">
      <dgm:prSet phldrT="[Text]"/>
      <dgm:spPr/>
      <dgm:t>
        <a:bodyPr/>
        <a:lstStyle/>
        <a:p>
          <a:r>
            <a:rPr lang="en-US" dirty="0"/>
            <a:t>Initiation Stage</a:t>
          </a:r>
        </a:p>
      </dgm:t>
    </dgm:pt>
    <dgm:pt modelId="{EE12416D-C8B6-42A4-BD22-5ED92C2D5DBE}" type="parTrans" cxnId="{E7D23BDE-50D1-4183-B9A3-B042166EFB94}">
      <dgm:prSet/>
      <dgm:spPr/>
      <dgm:t>
        <a:bodyPr/>
        <a:lstStyle/>
        <a:p>
          <a:endParaRPr lang="en-US"/>
        </a:p>
      </dgm:t>
    </dgm:pt>
    <dgm:pt modelId="{F67E16B0-F84F-4400-AADC-9C7C1EDE492A}" type="sibTrans" cxnId="{E7D23BDE-50D1-4183-B9A3-B042166EFB94}">
      <dgm:prSet/>
      <dgm:spPr/>
      <dgm:t>
        <a:bodyPr/>
        <a:lstStyle/>
        <a:p>
          <a:endParaRPr lang="en-US"/>
        </a:p>
      </dgm:t>
    </dgm:pt>
    <dgm:pt modelId="{0E27702F-1787-465C-A2EA-BCD56B3B35EC}">
      <dgm:prSet phldrT="[Text]"/>
      <dgm:spPr/>
      <dgm:t>
        <a:bodyPr/>
        <a:lstStyle/>
        <a:p>
          <a:r>
            <a:rPr lang="en-US" dirty="0"/>
            <a:t>understand their talent pipeline and discuss these needs with teacher preparation programs</a:t>
          </a:r>
        </a:p>
      </dgm:t>
    </dgm:pt>
    <dgm:pt modelId="{3A339390-8EFF-4C87-B4C0-085703F98653}" type="parTrans" cxnId="{64763352-C1A8-4792-82A9-678D334899BE}">
      <dgm:prSet/>
      <dgm:spPr/>
      <dgm:t>
        <a:bodyPr/>
        <a:lstStyle/>
        <a:p>
          <a:endParaRPr lang="en-US"/>
        </a:p>
      </dgm:t>
    </dgm:pt>
    <dgm:pt modelId="{FF195452-BB84-48F6-9FC1-DDC1A04E0CEA}" type="sibTrans" cxnId="{64763352-C1A8-4792-82A9-678D334899BE}">
      <dgm:prSet/>
      <dgm:spPr/>
      <dgm:t>
        <a:bodyPr/>
        <a:lstStyle/>
        <a:p>
          <a:endParaRPr lang="en-US"/>
        </a:p>
      </dgm:t>
    </dgm:pt>
    <dgm:pt modelId="{651F35ED-45B9-4DAB-AF0F-8B26FEA96966}">
      <dgm:prSet phldrT="[Text]"/>
      <dgm:spPr/>
      <dgm:t>
        <a:bodyPr/>
        <a:lstStyle/>
        <a:p>
          <a:r>
            <a:rPr lang="en-US" dirty="0"/>
            <a:t>set the initial vision and goals together with a focus on relationship building</a:t>
          </a:r>
        </a:p>
      </dgm:t>
    </dgm:pt>
    <dgm:pt modelId="{C9515664-5703-4D53-B516-68803766D281}" type="parTrans" cxnId="{A46AFB8C-C7C9-43EE-B355-F848A281D8F6}">
      <dgm:prSet/>
      <dgm:spPr/>
      <dgm:t>
        <a:bodyPr/>
        <a:lstStyle/>
        <a:p>
          <a:endParaRPr lang="en-US"/>
        </a:p>
      </dgm:t>
    </dgm:pt>
    <dgm:pt modelId="{B5A360AE-2DAA-4F90-A5FA-F5ABCF5FDFB5}" type="sibTrans" cxnId="{A46AFB8C-C7C9-43EE-B355-F848A281D8F6}">
      <dgm:prSet/>
      <dgm:spPr/>
      <dgm:t>
        <a:bodyPr/>
        <a:lstStyle/>
        <a:p>
          <a:endParaRPr lang="en-US"/>
        </a:p>
      </dgm:t>
    </dgm:pt>
    <dgm:pt modelId="{765BC0F5-37B0-4AA1-8D97-80A736026658}">
      <dgm:prSet phldrT="[Text]"/>
      <dgm:spPr/>
      <dgm:t>
        <a:bodyPr/>
        <a:lstStyle/>
        <a:p>
          <a:r>
            <a:rPr lang="en-US" dirty="0"/>
            <a:t>Implementation Stage</a:t>
          </a:r>
        </a:p>
      </dgm:t>
    </dgm:pt>
    <dgm:pt modelId="{B7ADBA60-0CDC-48F0-B471-82C025AE9D28}" type="parTrans" cxnId="{06565B74-A9D6-4FF3-AB32-43D4387AF834}">
      <dgm:prSet/>
      <dgm:spPr/>
      <dgm:t>
        <a:bodyPr/>
        <a:lstStyle/>
        <a:p>
          <a:endParaRPr lang="en-US"/>
        </a:p>
      </dgm:t>
    </dgm:pt>
    <dgm:pt modelId="{DD723911-2C0D-4CE2-B0FC-4140E8EB1A71}" type="sibTrans" cxnId="{06565B74-A9D6-4FF3-AB32-43D4387AF834}">
      <dgm:prSet/>
      <dgm:spPr/>
      <dgm:t>
        <a:bodyPr/>
        <a:lstStyle/>
        <a:p>
          <a:endParaRPr lang="en-US"/>
        </a:p>
      </dgm:t>
    </dgm:pt>
    <dgm:pt modelId="{D67768A0-F241-4805-BCB7-C4C7FBB8241F}">
      <dgm:prSet phldrT="[Text]"/>
      <dgm:spPr/>
      <dgm:t>
        <a:bodyPr/>
        <a:lstStyle/>
        <a:p>
          <a:r>
            <a:rPr lang="en-US" dirty="0"/>
            <a:t>jointly select and train mentor teachers and strategically place candidates</a:t>
          </a:r>
        </a:p>
      </dgm:t>
    </dgm:pt>
    <dgm:pt modelId="{E53C95CB-8201-4610-807C-ED5E12BB20A0}" type="parTrans" cxnId="{BF9D9945-2417-40DA-ACBD-332B9C9F4541}">
      <dgm:prSet/>
      <dgm:spPr/>
      <dgm:t>
        <a:bodyPr/>
        <a:lstStyle/>
        <a:p>
          <a:endParaRPr lang="en-US"/>
        </a:p>
      </dgm:t>
    </dgm:pt>
    <dgm:pt modelId="{B455ECB4-8094-43C1-8378-B00017E410E4}" type="sibTrans" cxnId="{BF9D9945-2417-40DA-ACBD-332B9C9F4541}">
      <dgm:prSet/>
      <dgm:spPr/>
      <dgm:t>
        <a:bodyPr/>
        <a:lstStyle/>
        <a:p>
          <a:endParaRPr lang="en-US"/>
        </a:p>
      </dgm:t>
    </dgm:pt>
    <dgm:pt modelId="{2BC8FEB0-4FB3-4BE2-B4E0-15D312009812}">
      <dgm:prSet phldrT="[Text]"/>
      <dgm:spPr/>
      <dgm:t>
        <a:bodyPr/>
        <a:lstStyle/>
        <a:p>
          <a:r>
            <a:rPr lang="en-US" dirty="0"/>
            <a:t>ensure that district needs drive shifts in teacher preparation programs’ pipelines, structures, and systems</a:t>
          </a:r>
        </a:p>
      </dgm:t>
    </dgm:pt>
    <dgm:pt modelId="{88456474-8F82-4E67-B8E2-C51234E3F09F}" type="parTrans" cxnId="{FD6670DC-01E1-4C3D-8394-7F9FE5FA11C0}">
      <dgm:prSet/>
      <dgm:spPr/>
      <dgm:t>
        <a:bodyPr/>
        <a:lstStyle/>
        <a:p>
          <a:endParaRPr lang="en-US"/>
        </a:p>
      </dgm:t>
    </dgm:pt>
    <dgm:pt modelId="{7F88EDFE-25E4-411F-9296-D3721A9BCABC}" type="sibTrans" cxnId="{FD6670DC-01E1-4C3D-8394-7F9FE5FA11C0}">
      <dgm:prSet/>
      <dgm:spPr/>
      <dgm:t>
        <a:bodyPr/>
        <a:lstStyle/>
        <a:p>
          <a:endParaRPr lang="en-US"/>
        </a:p>
      </dgm:t>
    </dgm:pt>
    <dgm:pt modelId="{C81CDD5E-FB11-4048-8138-BB694F20B929}">
      <dgm:prSet phldrT="[Text]"/>
      <dgm:spPr/>
      <dgm:t>
        <a:bodyPr/>
        <a:lstStyle/>
        <a:p>
          <a:r>
            <a:rPr lang="en-US" dirty="0"/>
            <a:t>align on rubrics and key expectations for program graduates</a:t>
          </a:r>
        </a:p>
      </dgm:t>
    </dgm:pt>
    <dgm:pt modelId="{5F8E9B1B-23FC-479F-807A-AABF938DF126}" type="parTrans" cxnId="{6E64BB5E-4575-4996-9D73-199F59E071D6}">
      <dgm:prSet/>
      <dgm:spPr/>
      <dgm:t>
        <a:bodyPr/>
        <a:lstStyle/>
        <a:p>
          <a:endParaRPr lang="en-US"/>
        </a:p>
      </dgm:t>
    </dgm:pt>
    <dgm:pt modelId="{4493AD1E-6F08-4979-9F16-FE02BB6B3962}" type="sibTrans" cxnId="{6E64BB5E-4575-4996-9D73-199F59E071D6}">
      <dgm:prSet/>
      <dgm:spPr/>
      <dgm:t>
        <a:bodyPr/>
        <a:lstStyle/>
        <a:p>
          <a:endParaRPr lang="en-US"/>
        </a:p>
      </dgm:t>
    </dgm:pt>
    <dgm:pt modelId="{42A6DAF8-7A49-4290-B107-38CF55EBE0C4}">
      <dgm:prSet phldrT="[Text]"/>
      <dgm:spPr/>
      <dgm:t>
        <a:bodyPr/>
        <a:lstStyle/>
        <a:p>
          <a:r>
            <a:rPr lang="en-US" dirty="0"/>
            <a:t>commit to sharing and looking at data together to drive action</a:t>
          </a:r>
        </a:p>
      </dgm:t>
    </dgm:pt>
    <dgm:pt modelId="{6873CE5C-51E4-4B02-9B2A-D4A44F57B951}" type="parTrans" cxnId="{FEE4A401-A6ED-4C84-B5BE-3CD71FF7771D}">
      <dgm:prSet/>
      <dgm:spPr/>
      <dgm:t>
        <a:bodyPr/>
        <a:lstStyle/>
        <a:p>
          <a:endParaRPr lang="en-US"/>
        </a:p>
      </dgm:t>
    </dgm:pt>
    <dgm:pt modelId="{C1AAC0CF-DB16-4ABE-8AD5-BE8AA333C130}" type="sibTrans" cxnId="{FEE4A401-A6ED-4C84-B5BE-3CD71FF7771D}">
      <dgm:prSet/>
      <dgm:spPr/>
      <dgm:t>
        <a:bodyPr/>
        <a:lstStyle/>
        <a:p>
          <a:endParaRPr lang="en-US"/>
        </a:p>
      </dgm:t>
    </dgm:pt>
    <dgm:pt modelId="{269C5F1B-85C9-416D-927B-B4C315D67995}">
      <dgm:prSet phldrT="[Text]"/>
      <dgm:spPr/>
      <dgm:t>
        <a:bodyPr/>
        <a:lstStyle/>
        <a:p>
          <a:r>
            <a:rPr lang="en-US" dirty="0"/>
            <a:t>ensure coursework matches clinical experience and district language</a:t>
          </a:r>
        </a:p>
      </dgm:t>
    </dgm:pt>
    <dgm:pt modelId="{58D43D0B-B589-4C28-A84D-F54E4AD542CF}" type="parTrans" cxnId="{AB709F23-7132-47D5-AD8A-66F11DFF1759}">
      <dgm:prSet/>
      <dgm:spPr/>
      <dgm:t>
        <a:bodyPr/>
        <a:lstStyle/>
        <a:p>
          <a:endParaRPr lang="en-US"/>
        </a:p>
      </dgm:t>
    </dgm:pt>
    <dgm:pt modelId="{ED19FF3E-295E-47D1-86A3-7EB76733C324}" type="sibTrans" cxnId="{AB709F23-7132-47D5-AD8A-66F11DFF1759}">
      <dgm:prSet/>
      <dgm:spPr/>
      <dgm:t>
        <a:bodyPr/>
        <a:lstStyle/>
        <a:p>
          <a:endParaRPr lang="en-US"/>
        </a:p>
      </dgm:t>
    </dgm:pt>
    <dgm:pt modelId="{A2C09F1A-8C14-4702-ACF1-0473AD2B81DE}">
      <dgm:prSet phldrT="[Text]"/>
      <dgm:spPr/>
      <dgm:t>
        <a:bodyPr/>
        <a:lstStyle/>
        <a:p>
          <a:r>
            <a:rPr lang="en-US" dirty="0"/>
            <a:t>communicate and meet frequently</a:t>
          </a:r>
        </a:p>
      </dgm:t>
    </dgm:pt>
    <dgm:pt modelId="{FDF13172-34BB-4D64-897B-C81F2EDCEDC9}" type="parTrans" cxnId="{7255CDD5-B5E0-4555-ADCD-93ECC25FE65B}">
      <dgm:prSet/>
      <dgm:spPr/>
      <dgm:t>
        <a:bodyPr/>
        <a:lstStyle/>
        <a:p>
          <a:endParaRPr lang="en-US"/>
        </a:p>
      </dgm:t>
    </dgm:pt>
    <dgm:pt modelId="{B7B051F3-4DEC-47B6-A3CD-B0313FF02CF0}" type="sibTrans" cxnId="{7255CDD5-B5E0-4555-ADCD-93ECC25FE65B}">
      <dgm:prSet/>
      <dgm:spPr/>
      <dgm:t>
        <a:bodyPr/>
        <a:lstStyle/>
        <a:p>
          <a:endParaRPr lang="en-US"/>
        </a:p>
      </dgm:t>
    </dgm:pt>
    <dgm:pt modelId="{5C609A5C-443F-455C-9180-69DBA14E4F2D}">
      <dgm:prSet phldrT="[Text]"/>
      <dgm:spPr/>
      <dgm:t>
        <a:bodyPr/>
        <a:lstStyle/>
        <a:p>
          <a:r>
            <a:rPr lang="en-US" dirty="0"/>
            <a:t>spend more time in schools together</a:t>
          </a:r>
        </a:p>
      </dgm:t>
    </dgm:pt>
    <dgm:pt modelId="{49DC17BA-5348-4D72-8142-ED4092B1E3D6}" type="parTrans" cxnId="{7C35345F-8089-4B31-AE9C-99325257CCDC}">
      <dgm:prSet/>
      <dgm:spPr/>
      <dgm:t>
        <a:bodyPr/>
        <a:lstStyle/>
        <a:p>
          <a:endParaRPr lang="en-US"/>
        </a:p>
      </dgm:t>
    </dgm:pt>
    <dgm:pt modelId="{DC88B99F-CBA4-459E-B703-CE8EE77F44D1}" type="sibTrans" cxnId="{7C35345F-8089-4B31-AE9C-99325257CCDC}">
      <dgm:prSet/>
      <dgm:spPr/>
      <dgm:t>
        <a:bodyPr/>
        <a:lstStyle/>
        <a:p>
          <a:endParaRPr lang="en-US"/>
        </a:p>
      </dgm:t>
    </dgm:pt>
    <dgm:pt modelId="{EFE18300-3FBB-45DE-8D03-49A94FE1C9D3}">
      <dgm:prSet phldrT="[Text]"/>
      <dgm:spPr/>
      <dgm:t>
        <a:bodyPr/>
        <a:lstStyle/>
        <a:p>
          <a:r>
            <a:rPr lang="en-US" dirty="0"/>
            <a:t>Continuous Improvement Stage</a:t>
          </a:r>
        </a:p>
      </dgm:t>
    </dgm:pt>
    <dgm:pt modelId="{7BA7131F-8657-42C8-B581-430ACA520C98}" type="parTrans" cxnId="{2617383B-DEB3-4F51-BD83-B6D4CC61F053}">
      <dgm:prSet/>
      <dgm:spPr/>
      <dgm:t>
        <a:bodyPr/>
        <a:lstStyle/>
        <a:p>
          <a:endParaRPr lang="en-US"/>
        </a:p>
      </dgm:t>
    </dgm:pt>
    <dgm:pt modelId="{02F381C4-8E2D-4BD5-A8B8-7812F0BEAF1C}" type="sibTrans" cxnId="{2617383B-DEB3-4F51-BD83-B6D4CC61F053}">
      <dgm:prSet/>
      <dgm:spPr/>
      <dgm:t>
        <a:bodyPr/>
        <a:lstStyle/>
        <a:p>
          <a:endParaRPr lang="en-US"/>
        </a:p>
      </dgm:t>
    </dgm:pt>
    <dgm:pt modelId="{2414D782-1AF3-4276-ACDF-41AECC1EEAFA}">
      <dgm:prSet phldrT="[Text]"/>
      <dgm:spPr/>
      <dgm:t>
        <a:bodyPr/>
        <a:lstStyle/>
        <a:p>
          <a:r>
            <a:rPr lang="en-US" dirty="0"/>
            <a:t>be open to change, and regularly step back to honestly discuss progress and challenges</a:t>
          </a:r>
        </a:p>
      </dgm:t>
    </dgm:pt>
    <dgm:pt modelId="{BA28E788-5F5B-49AE-9ECA-0A969CE645BA}" type="parTrans" cxnId="{3C90C831-A545-437A-8811-4E930A3382F6}">
      <dgm:prSet/>
      <dgm:spPr/>
      <dgm:t>
        <a:bodyPr/>
        <a:lstStyle/>
        <a:p>
          <a:endParaRPr lang="en-US"/>
        </a:p>
      </dgm:t>
    </dgm:pt>
    <dgm:pt modelId="{F94799D4-31A3-4188-B49B-6E1D9742D63C}" type="sibTrans" cxnId="{3C90C831-A545-437A-8811-4E930A3382F6}">
      <dgm:prSet/>
      <dgm:spPr/>
      <dgm:t>
        <a:bodyPr/>
        <a:lstStyle/>
        <a:p>
          <a:endParaRPr lang="en-US"/>
        </a:p>
      </dgm:t>
    </dgm:pt>
    <dgm:pt modelId="{FA54FF97-D1C8-487F-B5C1-679E24B42EC2}" type="pres">
      <dgm:prSet presAssocID="{2BF9E878-C250-4E74-BB23-21DDF1B264A1}" presName="linearFlow" presStyleCnt="0">
        <dgm:presLayoutVars>
          <dgm:dir/>
          <dgm:animLvl val="lvl"/>
          <dgm:resizeHandles val="exact"/>
        </dgm:presLayoutVars>
      </dgm:prSet>
      <dgm:spPr/>
      <dgm:t>
        <a:bodyPr/>
        <a:lstStyle/>
        <a:p>
          <a:endParaRPr lang="en-US"/>
        </a:p>
      </dgm:t>
    </dgm:pt>
    <dgm:pt modelId="{A8AA4A46-23EA-4B88-806C-50574536AE11}" type="pres">
      <dgm:prSet presAssocID="{5B7B7BEC-8A82-450E-BA6F-A86A9A290CBB}" presName="composite" presStyleCnt="0"/>
      <dgm:spPr/>
    </dgm:pt>
    <dgm:pt modelId="{574F4B02-2B35-4C8E-8CA3-B7F416B45F0C}" type="pres">
      <dgm:prSet presAssocID="{5B7B7BEC-8A82-450E-BA6F-A86A9A290CBB}" presName="parentText" presStyleLbl="alignNode1" presStyleIdx="0" presStyleCnt="3" custLinFactNeighborY="-143">
        <dgm:presLayoutVars>
          <dgm:chMax val="1"/>
          <dgm:bulletEnabled val="1"/>
        </dgm:presLayoutVars>
      </dgm:prSet>
      <dgm:spPr/>
      <dgm:t>
        <a:bodyPr/>
        <a:lstStyle/>
        <a:p>
          <a:endParaRPr lang="en-US"/>
        </a:p>
      </dgm:t>
    </dgm:pt>
    <dgm:pt modelId="{648749E6-1F7C-4C7F-9E61-FF43A84970B4}" type="pres">
      <dgm:prSet presAssocID="{5B7B7BEC-8A82-450E-BA6F-A86A9A290CBB}" presName="descendantText" presStyleLbl="alignAcc1" presStyleIdx="0" presStyleCnt="3" custLinFactNeighborY="743">
        <dgm:presLayoutVars>
          <dgm:bulletEnabled val="1"/>
        </dgm:presLayoutVars>
      </dgm:prSet>
      <dgm:spPr/>
      <dgm:t>
        <a:bodyPr/>
        <a:lstStyle/>
        <a:p>
          <a:endParaRPr lang="en-US"/>
        </a:p>
      </dgm:t>
    </dgm:pt>
    <dgm:pt modelId="{D047CC5E-951B-4D10-B82A-87D091F43C44}" type="pres">
      <dgm:prSet presAssocID="{F67E16B0-F84F-4400-AADC-9C7C1EDE492A}" presName="sp" presStyleCnt="0"/>
      <dgm:spPr/>
    </dgm:pt>
    <dgm:pt modelId="{2F51B1E4-35E8-47C4-9A2C-9E01CEBC11F9}" type="pres">
      <dgm:prSet presAssocID="{765BC0F5-37B0-4AA1-8D97-80A736026658}" presName="composite" presStyleCnt="0"/>
      <dgm:spPr/>
    </dgm:pt>
    <dgm:pt modelId="{113580BD-37EE-416F-AFC5-287759328C39}" type="pres">
      <dgm:prSet presAssocID="{765BC0F5-37B0-4AA1-8D97-80A736026658}" presName="parentText" presStyleLbl="alignNode1" presStyleIdx="1" presStyleCnt="3">
        <dgm:presLayoutVars>
          <dgm:chMax val="1"/>
          <dgm:bulletEnabled val="1"/>
        </dgm:presLayoutVars>
      </dgm:prSet>
      <dgm:spPr/>
      <dgm:t>
        <a:bodyPr/>
        <a:lstStyle/>
        <a:p>
          <a:endParaRPr lang="en-US"/>
        </a:p>
      </dgm:t>
    </dgm:pt>
    <dgm:pt modelId="{360CD15C-A411-4602-83CA-4306FC3FC18B}" type="pres">
      <dgm:prSet presAssocID="{765BC0F5-37B0-4AA1-8D97-80A736026658}" presName="descendantText" presStyleLbl="alignAcc1" presStyleIdx="1" presStyleCnt="3" custScaleX="98359">
        <dgm:presLayoutVars>
          <dgm:bulletEnabled val="1"/>
        </dgm:presLayoutVars>
      </dgm:prSet>
      <dgm:spPr/>
      <dgm:t>
        <a:bodyPr/>
        <a:lstStyle/>
        <a:p>
          <a:endParaRPr lang="en-US"/>
        </a:p>
      </dgm:t>
    </dgm:pt>
    <dgm:pt modelId="{EE92C850-4C28-4A43-8001-41B9E0419E81}" type="pres">
      <dgm:prSet presAssocID="{DD723911-2C0D-4CE2-B0FC-4140E8EB1A71}" presName="sp" presStyleCnt="0"/>
      <dgm:spPr/>
    </dgm:pt>
    <dgm:pt modelId="{D08C37C8-37D3-48DF-8176-EB7042670C79}" type="pres">
      <dgm:prSet presAssocID="{EFE18300-3FBB-45DE-8D03-49A94FE1C9D3}" presName="composite" presStyleCnt="0"/>
      <dgm:spPr/>
    </dgm:pt>
    <dgm:pt modelId="{44CEFD81-E6D6-491C-A047-59D008D8B62B}" type="pres">
      <dgm:prSet presAssocID="{EFE18300-3FBB-45DE-8D03-49A94FE1C9D3}" presName="parentText" presStyleLbl="alignNode1" presStyleIdx="2" presStyleCnt="3">
        <dgm:presLayoutVars>
          <dgm:chMax val="1"/>
          <dgm:bulletEnabled val="1"/>
        </dgm:presLayoutVars>
      </dgm:prSet>
      <dgm:spPr/>
      <dgm:t>
        <a:bodyPr/>
        <a:lstStyle/>
        <a:p>
          <a:endParaRPr lang="en-US"/>
        </a:p>
      </dgm:t>
    </dgm:pt>
    <dgm:pt modelId="{AFA40820-2091-4989-84C8-873B17854521}" type="pres">
      <dgm:prSet presAssocID="{EFE18300-3FBB-45DE-8D03-49A94FE1C9D3}" presName="descendantText" presStyleLbl="alignAcc1" presStyleIdx="2" presStyleCnt="3">
        <dgm:presLayoutVars>
          <dgm:bulletEnabled val="1"/>
        </dgm:presLayoutVars>
      </dgm:prSet>
      <dgm:spPr/>
      <dgm:t>
        <a:bodyPr/>
        <a:lstStyle/>
        <a:p>
          <a:endParaRPr lang="en-US"/>
        </a:p>
      </dgm:t>
    </dgm:pt>
  </dgm:ptLst>
  <dgm:cxnLst>
    <dgm:cxn modelId="{0C4E2E86-D4A1-4E0B-9C65-DE419B1D9A4D}" type="presOf" srcId="{A2C09F1A-8C14-4702-ACF1-0473AD2B81DE}" destId="{360CD15C-A411-4602-83CA-4306FC3FC18B}" srcOrd="0" destOrd="2" presId="urn:microsoft.com/office/officeart/2005/8/layout/chevron2"/>
    <dgm:cxn modelId="{AB709F23-7132-47D5-AD8A-66F11DFF1759}" srcId="{765BC0F5-37B0-4AA1-8D97-80A736026658}" destId="{269C5F1B-85C9-416D-927B-B4C315D67995}" srcOrd="1" destOrd="0" parTransId="{58D43D0B-B589-4C28-A84D-F54E4AD542CF}" sibTransId="{ED19FF3E-295E-47D1-86A3-7EB76733C324}"/>
    <dgm:cxn modelId="{9422CAA4-C53C-4921-896B-9AE77C026BE0}" type="presOf" srcId="{2414D782-1AF3-4276-ACDF-41AECC1EEAFA}" destId="{AFA40820-2091-4989-84C8-873B17854521}" srcOrd="0" destOrd="0" presId="urn:microsoft.com/office/officeart/2005/8/layout/chevron2"/>
    <dgm:cxn modelId="{3C90C831-A545-437A-8811-4E930A3382F6}" srcId="{EFE18300-3FBB-45DE-8D03-49A94FE1C9D3}" destId="{2414D782-1AF3-4276-ACDF-41AECC1EEAFA}" srcOrd="0" destOrd="0" parTransId="{BA28E788-5F5B-49AE-9ECA-0A969CE645BA}" sibTransId="{F94799D4-31A3-4188-B49B-6E1D9742D63C}"/>
    <dgm:cxn modelId="{9C91ACF2-B7F9-43FF-A13F-5C63BC741D56}" type="presOf" srcId="{765BC0F5-37B0-4AA1-8D97-80A736026658}" destId="{113580BD-37EE-416F-AFC5-287759328C39}" srcOrd="0" destOrd="0" presId="urn:microsoft.com/office/officeart/2005/8/layout/chevron2"/>
    <dgm:cxn modelId="{7255CDD5-B5E0-4555-ADCD-93ECC25FE65B}" srcId="{765BC0F5-37B0-4AA1-8D97-80A736026658}" destId="{A2C09F1A-8C14-4702-ACF1-0473AD2B81DE}" srcOrd="2" destOrd="0" parTransId="{FDF13172-34BB-4D64-897B-C81F2EDCEDC9}" sibTransId="{B7B051F3-4DEC-47B6-A3CD-B0313FF02CF0}"/>
    <dgm:cxn modelId="{6E66FCAB-B95A-4329-B165-46EC87264E94}" type="presOf" srcId="{2BC8FEB0-4FB3-4BE2-B4E0-15D312009812}" destId="{AFA40820-2091-4989-84C8-873B17854521}" srcOrd="0" destOrd="1" presId="urn:microsoft.com/office/officeart/2005/8/layout/chevron2"/>
    <dgm:cxn modelId="{6E64BB5E-4575-4996-9D73-199F59E071D6}" srcId="{5B7B7BEC-8A82-450E-BA6F-A86A9A290CBB}" destId="{C81CDD5E-FB11-4048-8138-BB694F20B929}" srcOrd="2" destOrd="0" parTransId="{5F8E9B1B-23FC-479F-807A-AABF938DF126}" sibTransId="{4493AD1E-6F08-4979-9F16-FE02BB6B3962}"/>
    <dgm:cxn modelId="{FD6670DC-01E1-4C3D-8394-7F9FE5FA11C0}" srcId="{EFE18300-3FBB-45DE-8D03-49A94FE1C9D3}" destId="{2BC8FEB0-4FB3-4BE2-B4E0-15D312009812}" srcOrd="1" destOrd="0" parTransId="{88456474-8F82-4E67-B8E2-C51234E3F09F}" sibTransId="{7F88EDFE-25E4-411F-9296-D3721A9BCABC}"/>
    <dgm:cxn modelId="{FEE4A401-A6ED-4C84-B5BE-3CD71FF7771D}" srcId="{5B7B7BEC-8A82-450E-BA6F-A86A9A290CBB}" destId="{42A6DAF8-7A49-4290-B107-38CF55EBE0C4}" srcOrd="3" destOrd="0" parTransId="{6873CE5C-51E4-4B02-9B2A-D4A44F57B951}" sibTransId="{C1AAC0CF-DB16-4ABE-8AD5-BE8AA333C130}"/>
    <dgm:cxn modelId="{06565B74-A9D6-4FF3-AB32-43D4387AF834}" srcId="{2BF9E878-C250-4E74-BB23-21DDF1B264A1}" destId="{765BC0F5-37B0-4AA1-8D97-80A736026658}" srcOrd="1" destOrd="0" parTransId="{B7ADBA60-0CDC-48F0-B471-82C025AE9D28}" sibTransId="{DD723911-2C0D-4CE2-B0FC-4140E8EB1A71}"/>
    <dgm:cxn modelId="{A2F750E4-C5DA-4AA6-A218-A1E128F4D970}" type="presOf" srcId="{D67768A0-F241-4805-BCB7-C4C7FBB8241F}" destId="{360CD15C-A411-4602-83CA-4306FC3FC18B}" srcOrd="0" destOrd="0" presId="urn:microsoft.com/office/officeart/2005/8/layout/chevron2"/>
    <dgm:cxn modelId="{BF9D9945-2417-40DA-ACBD-332B9C9F4541}" srcId="{765BC0F5-37B0-4AA1-8D97-80A736026658}" destId="{D67768A0-F241-4805-BCB7-C4C7FBB8241F}" srcOrd="0" destOrd="0" parTransId="{E53C95CB-8201-4610-807C-ED5E12BB20A0}" sibTransId="{B455ECB4-8094-43C1-8378-B00017E410E4}"/>
    <dgm:cxn modelId="{C3E1D275-D8C6-4FEA-9A4E-3B566E97510C}" type="presOf" srcId="{269C5F1B-85C9-416D-927B-B4C315D67995}" destId="{360CD15C-A411-4602-83CA-4306FC3FC18B}" srcOrd="0" destOrd="1" presId="urn:microsoft.com/office/officeart/2005/8/layout/chevron2"/>
    <dgm:cxn modelId="{7C35345F-8089-4B31-AE9C-99325257CCDC}" srcId="{765BC0F5-37B0-4AA1-8D97-80A736026658}" destId="{5C609A5C-443F-455C-9180-69DBA14E4F2D}" srcOrd="3" destOrd="0" parTransId="{49DC17BA-5348-4D72-8142-ED4092B1E3D6}" sibTransId="{DC88B99F-CBA4-459E-B703-CE8EE77F44D1}"/>
    <dgm:cxn modelId="{8491AA46-CC13-4DFB-AF91-925C7F4EBBBC}" type="presOf" srcId="{C81CDD5E-FB11-4048-8138-BB694F20B929}" destId="{648749E6-1F7C-4C7F-9E61-FF43A84970B4}" srcOrd="0" destOrd="2" presId="urn:microsoft.com/office/officeart/2005/8/layout/chevron2"/>
    <dgm:cxn modelId="{C6ED60FF-F18F-4A79-A87D-95218F837370}" type="presOf" srcId="{5C609A5C-443F-455C-9180-69DBA14E4F2D}" destId="{360CD15C-A411-4602-83CA-4306FC3FC18B}" srcOrd="0" destOrd="3" presId="urn:microsoft.com/office/officeart/2005/8/layout/chevron2"/>
    <dgm:cxn modelId="{65CCCBD4-6AB4-40AA-90B3-CAA41B14B18F}" type="presOf" srcId="{2BF9E878-C250-4E74-BB23-21DDF1B264A1}" destId="{FA54FF97-D1C8-487F-B5C1-679E24B42EC2}" srcOrd="0" destOrd="0" presId="urn:microsoft.com/office/officeart/2005/8/layout/chevron2"/>
    <dgm:cxn modelId="{EBC9CA30-824B-455D-9847-55D3EACC7AB3}" type="presOf" srcId="{5B7B7BEC-8A82-450E-BA6F-A86A9A290CBB}" destId="{574F4B02-2B35-4C8E-8CA3-B7F416B45F0C}" srcOrd="0" destOrd="0" presId="urn:microsoft.com/office/officeart/2005/8/layout/chevron2"/>
    <dgm:cxn modelId="{59A237CD-37FB-4727-9520-2E65849765DE}" type="presOf" srcId="{0E27702F-1787-465C-A2EA-BCD56B3B35EC}" destId="{648749E6-1F7C-4C7F-9E61-FF43A84970B4}" srcOrd="0" destOrd="0" presId="urn:microsoft.com/office/officeart/2005/8/layout/chevron2"/>
    <dgm:cxn modelId="{780F220D-3AC5-4D55-8DFC-2C02EF017222}" type="presOf" srcId="{651F35ED-45B9-4DAB-AF0F-8B26FEA96966}" destId="{648749E6-1F7C-4C7F-9E61-FF43A84970B4}" srcOrd="0" destOrd="1" presId="urn:microsoft.com/office/officeart/2005/8/layout/chevron2"/>
    <dgm:cxn modelId="{B08E2125-A99E-48BA-9D6F-58C0F8764CFF}" type="presOf" srcId="{EFE18300-3FBB-45DE-8D03-49A94FE1C9D3}" destId="{44CEFD81-E6D6-491C-A047-59D008D8B62B}" srcOrd="0" destOrd="0" presId="urn:microsoft.com/office/officeart/2005/8/layout/chevron2"/>
    <dgm:cxn modelId="{F4436D02-639D-4A7D-8466-CFB298B12B28}" type="presOf" srcId="{42A6DAF8-7A49-4290-B107-38CF55EBE0C4}" destId="{648749E6-1F7C-4C7F-9E61-FF43A84970B4}" srcOrd="0" destOrd="3" presId="urn:microsoft.com/office/officeart/2005/8/layout/chevron2"/>
    <dgm:cxn modelId="{2617383B-DEB3-4F51-BD83-B6D4CC61F053}" srcId="{2BF9E878-C250-4E74-BB23-21DDF1B264A1}" destId="{EFE18300-3FBB-45DE-8D03-49A94FE1C9D3}" srcOrd="2" destOrd="0" parTransId="{7BA7131F-8657-42C8-B581-430ACA520C98}" sibTransId="{02F381C4-8E2D-4BD5-A8B8-7812F0BEAF1C}"/>
    <dgm:cxn modelId="{64763352-C1A8-4792-82A9-678D334899BE}" srcId="{5B7B7BEC-8A82-450E-BA6F-A86A9A290CBB}" destId="{0E27702F-1787-465C-A2EA-BCD56B3B35EC}" srcOrd="0" destOrd="0" parTransId="{3A339390-8EFF-4C87-B4C0-085703F98653}" sibTransId="{FF195452-BB84-48F6-9FC1-DDC1A04E0CEA}"/>
    <dgm:cxn modelId="{A46AFB8C-C7C9-43EE-B355-F848A281D8F6}" srcId="{5B7B7BEC-8A82-450E-BA6F-A86A9A290CBB}" destId="{651F35ED-45B9-4DAB-AF0F-8B26FEA96966}" srcOrd="1" destOrd="0" parTransId="{C9515664-5703-4D53-B516-68803766D281}" sibTransId="{B5A360AE-2DAA-4F90-A5FA-F5ABCF5FDFB5}"/>
    <dgm:cxn modelId="{E7D23BDE-50D1-4183-B9A3-B042166EFB94}" srcId="{2BF9E878-C250-4E74-BB23-21DDF1B264A1}" destId="{5B7B7BEC-8A82-450E-BA6F-A86A9A290CBB}" srcOrd="0" destOrd="0" parTransId="{EE12416D-C8B6-42A4-BD22-5ED92C2D5DBE}" sibTransId="{F67E16B0-F84F-4400-AADC-9C7C1EDE492A}"/>
    <dgm:cxn modelId="{2F4FE24D-977A-4E37-A1B5-BF329371C2DF}" type="presParOf" srcId="{FA54FF97-D1C8-487F-B5C1-679E24B42EC2}" destId="{A8AA4A46-23EA-4B88-806C-50574536AE11}" srcOrd="0" destOrd="0" presId="urn:microsoft.com/office/officeart/2005/8/layout/chevron2"/>
    <dgm:cxn modelId="{0892B7A7-034E-4051-8B80-A4C31F25EAFF}" type="presParOf" srcId="{A8AA4A46-23EA-4B88-806C-50574536AE11}" destId="{574F4B02-2B35-4C8E-8CA3-B7F416B45F0C}" srcOrd="0" destOrd="0" presId="urn:microsoft.com/office/officeart/2005/8/layout/chevron2"/>
    <dgm:cxn modelId="{04C4CB4A-B32A-40CE-8BC0-5617FCA2E4CA}" type="presParOf" srcId="{A8AA4A46-23EA-4B88-806C-50574536AE11}" destId="{648749E6-1F7C-4C7F-9E61-FF43A84970B4}" srcOrd="1" destOrd="0" presId="urn:microsoft.com/office/officeart/2005/8/layout/chevron2"/>
    <dgm:cxn modelId="{E24B1DDB-CE92-44FE-8B00-15CDD6F11704}" type="presParOf" srcId="{FA54FF97-D1C8-487F-B5C1-679E24B42EC2}" destId="{D047CC5E-951B-4D10-B82A-87D091F43C44}" srcOrd="1" destOrd="0" presId="urn:microsoft.com/office/officeart/2005/8/layout/chevron2"/>
    <dgm:cxn modelId="{A36C2018-62B4-4A04-92E0-4DAB29A3AB07}" type="presParOf" srcId="{FA54FF97-D1C8-487F-B5C1-679E24B42EC2}" destId="{2F51B1E4-35E8-47C4-9A2C-9E01CEBC11F9}" srcOrd="2" destOrd="0" presId="urn:microsoft.com/office/officeart/2005/8/layout/chevron2"/>
    <dgm:cxn modelId="{1BF5AA78-C97D-485F-9D59-8EBE5D45DFA2}" type="presParOf" srcId="{2F51B1E4-35E8-47C4-9A2C-9E01CEBC11F9}" destId="{113580BD-37EE-416F-AFC5-287759328C39}" srcOrd="0" destOrd="0" presId="urn:microsoft.com/office/officeart/2005/8/layout/chevron2"/>
    <dgm:cxn modelId="{496116BE-E0AF-489C-BFFA-0222076597A7}" type="presParOf" srcId="{2F51B1E4-35E8-47C4-9A2C-9E01CEBC11F9}" destId="{360CD15C-A411-4602-83CA-4306FC3FC18B}" srcOrd="1" destOrd="0" presId="urn:microsoft.com/office/officeart/2005/8/layout/chevron2"/>
    <dgm:cxn modelId="{4C0122DC-B5E3-46D0-A05A-B76CA5B7C532}" type="presParOf" srcId="{FA54FF97-D1C8-487F-B5C1-679E24B42EC2}" destId="{EE92C850-4C28-4A43-8001-41B9E0419E81}" srcOrd="3" destOrd="0" presId="urn:microsoft.com/office/officeart/2005/8/layout/chevron2"/>
    <dgm:cxn modelId="{44BE4D7D-6786-4FA9-A67D-4AF437E690F8}" type="presParOf" srcId="{FA54FF97-D1C8-487F-B5C1-679E24B42EC2}" destId="{D08C37C8-37D3-48DF-8176-EB7042670C79}" srcOrd="4" destOrd="0" presId="urn:microsoft.com/office/officeart/2005/8/layout/chevron2"/>
    <dgm:cxn modelId="{CAD176EE-9B11-4FE8-860F-226E4D487037}" type="presParOf" srcId="{D08C37C8-37D3-48DF-8176-EB7042670C79}" destId="{44CEFD81-E6D6-491C-A047-59D008D8B62B}" srcOrd="0" destOrd="0" presId="urn:microsoft.com/office/officeart/2005/8/layout/chevron2"/>
    <dgm:cxn modelId="{A2E286EF-1CD6-4A3E-83F8-181B5003B34A}" type="presParOf" srcId="{D08C37C8-37D3-48DF-8176-EB7042670C79}" destId="{AFA40820-2091-4989-84C8-873B178545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Improving Teacher Preparation Policy and Program</a:t>
            </a:r>
          </a:p>
        </p:txBody>
      </p:sp>
      <p:sp>
        <p:nvSpPr>
          <p:cNvPr id="3" name="Subtitle 2"/>
          <p:cNvSpPr>
            <a:spLocks noGrp="1"/>
          </p:cNvSpPr>
          <p:nvPr>
            <p:ph type="subTitle" idx="1"/>
          </p:nvPr>
        </p:nvSpPr>
        <p:spPr/>
        <p:txBody>
          <a:bodyPr>
            <a:normAutofit/>
          </a:bodyPr>
          <a:lstStyle/>
          <a:p>
            <a:r>
              <a:rPr lang="en-US" dirty="0"/>
              <a:t>Building a High-Quality Teacher Workforce in Illinois</a:t>
            </a:r>
          </a:p>
        </p:txBody>
      </p:sp>
    </p:spTree>
    <p:extLst>
      <p:ext uri="{BB962C8B-B14F-4D97-AF65-F5344CB8AC3E}">
        <p14:creationId xmlns:p14="http://schemas.microsoft.com/office/powerpoint/2010/main" val="223815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2669"/>
          </a:xfrm>
        </p:spPr>
        <p:txBody>
          <a:bodyPr/>
          <a:lstStyle/>
          <a:p>
            <a:r>
              <a:rPr lang="en-US" dirty="0"/>
              <a:t>Illinois Vision for Teacher Preparation</a:t>
            </a:r>
          </a:p>
        </p:txBody>
      </p:sp>
      <p:sp>
        <p:nvSpPr>
          <p:cNvPr id="3" name="Content Placeholder 2"/>
          <p:cNvSpPr>
            <a:spLocks noGrp="1"/>
          </p:cNvSpPr>
          <p:nvPr>
            <p:ph idx="1"/>
          </p:nvPr>
        </p:nvSpPr>
        <p:spPr>
          <a:xfrm>
            <a:off x="677334" y="1604865"/>
            <a:ext cx="8596668" cy="4436497"/>
          </a:xfrm>
        </p:spPr>
        <p:txBody>
          <a:bodyPr/>
          <a:lstStyle/>
          <a:p>
            <a:pPr marL="0" indent="0">
              <a:buNone/>
            </a:pPr>
            <a:r>
              <a:rPr lang="en-US" b="1" dirty="0"/>
              <a:t>All children, especially those who need the most, deserve equitable access to highly effective teachers and leaders throughout their education. To achieve this vision, educator preparation programs must prepare a diverse group of high potential candidates across the state to be effective teachers. Upon entering the profession, teachers should have access to effective professional development opportunities that will lead to later leadership roles. </a:t>
            </a:r>
          </a:p>
          <a:p>
            <a:pPr marL="0" indent="0">
              <a:buNone/>
            </a:pPr>
            <a:endParaRPr lang="en-US" b="1" dirty="0"/>
          </a:p>
          <a:p>
            <a:pPr marL="0" indent="0">
              <a:buNone/>
            </a:pPr>
            <a:r>
              <a:rPr lang="en-US" b="1" dirty="0"/>
              <a:t>A well-prepared workforce is only possible with a streamlined, connected education system. Educator preparation programs, districts, and the state must collaborate and use data-driven decision making to steer recruitment, placement, and long-term planning strategies aligned with current and future workforce needs. </a:t>
            </a:r>
          </a:p>
        </p:txBody>
      </p:sp>
    </p:spTree>
    <p:extLst>
      <p:ext uri="{BB962C8B-B14F-4D97-AF65-F5344CB8AC3E}">
        <p14:creationId xmlns:p14="http://schemas.microsoft.com/office/powerpoint/2010/main" val="2842209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r>
              <a:rPr lang="en-US" dirty="0"/>
              <a:t>Guiding Principles</a:t>
            </a:r>
          </a:p>
        </p:txBody>
      </p:sp>
      <p:sp>
        <p:nvSpPr>
          <p:cNvPr id="3" name="Content Placeholder 2"/>
          <p:cNvSpPr>
            <a:spLocks noGrp="1"/>
          </p:cNvSpPr>
          <p:nvPr>
            <p:ph idx="1"/>
          </p:nvPr>
        </p:nvSpPr>
        <p:spPr>
          <a:xfrm>
            <a:off x="677334" y="1455576"/>
            <a:ext cx="8596668" cy="4585786"/>
          </a:xfrm>
        </p:spPr>
        <p:txBody>
          <a:bodyPr>
            <a:normAutofit/>
          </a:bodyPr>
          <a:lstStyle/>
          <a:p>
            <a:r>
              <a:rPr lang="en-US" sz="2400" dirty="0"/>
              <a:t>A commitment to equitable and adequate funding</a:t>
            </a:r>
          </a:p>
          <a:p>
            <a:r>
              <a:rPr lang="en-US" sz="2400" dirty="0"/>
              <a:t>A commitment to serving the needs of our 500+ rural districts</a:t>
            </a:r>
          </a:p>
          <a:p>
            <a:r>
              <a:rPr lang="en-US" sz="2400" dirty="0"/>
              <a:t>A commitment to the belief that the best policies are made collaboratively with the engagement of a variety of stakeholders</a:t>
            </a:r>
          </a:p>
          <a:p>
            <a:r>
              <a:rPr lang="en-US" sz="2400" dirty="0"/>
              <a:t>A commitment to align existing efforts across the state to reduce duplication of efforts and to break down the silos that have been created</a:t>
            </a:r>
          </a:p>
        </p:txBody>
      </p:sp>
    </p:spTree>
    <p:extLst>
      <p:ext uri="{BB962C8B-B14F-4D97-AF65-F5344CB8AC3E}">
        <p14:creationId xmlns:p14="http://schemas.microsoft.com/office/powerpoint/2010/main" val="1547488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293845"/>
          </a:xfrm>
        </p:spPr>
        <p:txBody>
          <a:bodyPr>
            <a:normAutofit/>
          </a:bodyPr>
          <a:lstStyle/>
          <a:p>
            <a:r>
              <a:rPr lang="en-US" dirty="0"/>
              <a:t>Recommendations: Recruiting Diverse, High-Quality Teaching Candidates</a:t>
            </a:r>
          </a:p>
        </p:txBody>
      </p:sp>
      <p:sp>
        <p:nvSpPr>
          <p:cNvPr id="3" name="Content Placeholder 2"/>
          <p:cNvSpPr>
            <a:spLocks noGrp="1"/>
          </p:cNvSpPr>
          <p:nvPr>
            <p:ph idx="1"/>
          </p:nvPr>
        </p:nvSpPr>
        <p:spPr>
          <a:xfrm>
            <a:off x="677334" y="2024743"/>
            <a:ext cx="8596668" cy="4016620"/>
          </a:xfrm>
        </p:spPr>
        <p:txBody>
          <a:bodyPr/>
          <a:lstStyle/>
          <a:p>
            <a:r>
              <a:rPr lang="en-US" dirty="0"/>
              <a:t>Promote Early Positive Exposure to the Teaching Profession</a:t>
            </a:r>
          </a:p>
          <a:p>
            <a:pPr lvl="1"/>
            <a:r>
              <a:rPr lang="en-US" dirty="0"/>
              <a:t>ISBE Guide on how to become a teacher </a:t>
            </a:r>
          </a:p>
          <a:p>
            <a:pPr lvl="1"/>
            <a:r>
              <a:rPr lang="en-US" dirty="0"/>
              <a:t>Leverage PWR Act to highlight education as one of the pathways high school students can pursue</a:t>
            </a:r>
          </a:p>
          <a:p>
            <a:r>
              <a:rPr lang="en-US" dirty="0"/>
              <a:t>Leverage a student ambassador recruitment model</a:t>
            </a:r>
          </a:p>
          <a:p>
            <a:r>
              <a:rPr lang="en-US" dirty="0"/>
              <a:t>Pilot a Rural Teacher Corps Program</a:t>
            </a:r>
          </a:p>
          <a:p>
            <a:r>
              <a:rPr lang="en-US" dirty="0"/>
              <a:t>Revise Alternative Certification Rules to Increase Access Across the State</a:t>
            </a:r>
          </a:p>
          <a:p>
            <a:pPr marL="0" indent="0">
              <a:buNone/>
            </a:pPr>
            <a:endParaRPr lang="en-US" dirty="0"/>
          </a:p>
        </p:txBody>
      </p:sp>
    </p:spTree>
    <p:extLst>
      <p:ext uri="{BB962C8B-B14F-4D97-AF65-F5344CB8AC3E}">
        <p14:creationId xmlns:p14="http://schemas.microsoft.com/office/powerpoint/2010/main" val="2069490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Training Teachers for Success in the Classroom</a:t>
            </a:r>
          </a:p>
        </p:txBody>
      </p:sp>
      <p:sp>
        <p:nvSpPr>
          <p:cNvPr id="3" name="Content Placeholder 2"/>
          <p:cNvSpPr>
            <a:spLocks noGrp="1"/>
          </p:cNvSpPr>
          <p:nvPr>
            <p:ph idx="1"/>
          </p:nvPr>
        </p:nvSpPr>
        <p:spPr/>
        <p:txBody>
          <a:bodyPr/>
          <a:lstStyle/>
          <a:p>
            <a:r>
              <a:rPr lang="en-US" dirty="0"/>
              <a:t>Development of an Annual, Effective Supply and Demand Report</a:t>
            </a:r>
          </a:p>
          <a:p>
            <a:r>
              <a:rPr lang="en-US" dirty="0"/>
              <a:t>Promote EPP and District Partnership</a:t>
            </a:r>
          </a:p>
          <a:p>
            <a:pPr lvl="1"/>
            <a:r>
              <a:rPr lang="en-US" dirty="0"/>
              <a:t>Convening of Deans of Education, leaders of Alternative certification, district leadership and hiring manager to share best practices on creating strong district partnership</a:t>
            </a:r>
          </a:p>
          <a:p>
            <a:pPr lvl="1"/>
            <a:r>
              <a:rPr lang="en-US" dirty="0"/>
              <a:t>Provide consultants/technical assistance to support the creation and maintenance of these partnership</a:t>
            </a:r>
          </a:p>
          <a:p>
            <a:r>
              <a:rPr lang="en-US" dirty="0"/>
              <a:t>Teacher Residency Pilot</a:t>
            </a:r>
          </a:p>
          <a:p>
            <a:r>
              <a:rPr lang="en-US" dirty="0"/>
              <a:t>Competency Based Student Teaching Framework</a:t>
            </a:r>
          </a:p>
        </p:txBody>
      </p:sp>
    </p:spTree>
    <p:extLst>
      <p:ext uri="{BB962C8B-B14F-4D97-AF65-F5344CB8AC3E}">
        <p14:creationId xmlns:p14="http://schemas.microsoft.com/office/powerpoint/2010/main" val="3940225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35224"/>
          </a:xfrm>
        </p:spPr>
        <p:txBody>
          <a:bodyPr>
            <a:normAutofit fontScale="90000"/>
          </a:bodyPr>
          <a:lstStyle/>
          <a:p>
            <a:r>
              <a:rPr lang="en-US" dirty="0"/>
              <a:t>Recommendations: Creating Career Pathways for Teachers</a:t>
            </a:r>
          </a:p>
        </p:txBody>
      </p:sp>
      <p:sp>
        <p:nvSpPr>
          <p:cNvPr id="3" name="Content Placeholder 2"/>
          <p:cNvSpPr>
            <a:spLocks noGrp="1"/>
          </p:cNvSpPr>
          <p:nvPr>
            <p:ph idx="1"/>
          </p:nvPr>
        </p:nvSpPr>
        <p:spPr>
          <a:xfrm>
            <a:off x="677334" y="1987421"/>
            <a:ext cx="8596668" cy="4053942"/>
          </a:xfrm>
        </p:spPr>
        <p:txBody>
          <a:bodyPr/>
          <a:lstStyle/>
          <a:p>
            <a:r>
              <a:rPr lang="en-US" dirty="0"/>
              <a:t>Building teacher leadership and principal leadership pathways</a:t>
            </a:r>
          </a:p>
          <a:p>
            <a:pPr lvl="1"/>
            <a:r>
              <a:rPr lang="en-US" dirty="0"/>
              <a:t>Create differentiated pathways for teacher leaders</a:t>
            </a:r>
          </a:p>
          <a:p>
            <a:pPr lvl="1"/>
            <a:r>
              <a:rPr lang="en-US" dirty="0"/>
              <a:t>Leverage type 75 certificate</a:t>
            </a:r>
          </a:p>
          <a:p>
            <a:r>
              <a:rPr lang="en-US" dirty="0"/>
              <a:t>Increase the number of districts with strategic compensation programs</a:t>
            </a:r>
          </a:p>
          <a:p>
            <a:pPr lvl="1"/>
            <a:r>
              <a:rPr lang="en-US" dirty="0"/>
              <a:t>Collaborate with local teacher unions to explore alternatives to the single salary system that allow teachers to be rewarded for advancing their skills level and/or taking on teacher leader roles</a:t>
            </a:r>
          </a:p>
          <a:p>
            <a:pPr marL="0" indent="0">
              <a:buNone/>
            </a:pPr>
            <a:endParaRPr lang="en-US" dirty="0"/>
          </a:p>
        </p:txBody>
      </p:sp>
    </p:spTree>
    <p:extLst>
      <p:ext uri="{BB962C8B-B14F-4D97-AF65-F5344CB8AC3E}">
        <p14:creationId xmlns:p14="http://schemas.microsoft.com/office/powerpoint/2010/main" val="1392267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Rural Education Innovation</a:t>
            </a:r>
          </a:p>
        </p:txBody>
      </p:sp>
      <p:sp>
        <p:nvSpPr>
          <p:cNvPr id="5" name="Content Placeholder 4"/>
          <p:cNvSpPr>
            <a:spLocks noGrp="1"/>
          </p:cNvSpPr>
          <p:nvPr>
            <p:ph idx="1"/>
          </p:nvPr>
        </p:nvSpPr>
        <p:spPr/>
        <p:txBody>
          <a:bodyPr/>
          <a:lstStyle/>
          <a:p>
            <a:r>
              <a:rPr lang="en-US" dirty="0"/>
              <a:t>Elevate the voice of the Governor’s Rural Affairs Council – Education Working Group to better address rural education needs throughout the state</a:t>
            </a:r>
          </a:p>
          <a:p>
            <a:pPr lvl="1"/>
            <a:r>
              <a:rPr lang="en-US" dirty="0"/>
              <a:t>Due to low capacity and resources, rural schools often have the fewest advocates</a:t>
            </a:r>
          </a:p>
          <a:p>
            <a:pPr lvl="1"/>
            <a:r>
              <a:rPr lang="en-US" dirty="0"/>
              <a:t>However, the have many pressing needs and make up over half our states districts</a:t>
            </a:r>
          </a:p>
        </p:txBody>
      </p:sp>
      <p:pic>
        <p:nvPicPr>
          <p:cNvPr id="6" name="Picture 5"/>
          <p:cNvPicPr>
            <a:picLocks noChangeAspect="1"/>
          </p:cNvPicPr>
          <p:nvPr/>
        </p:nvPicPr>
        <p:blipFill>
          <a:blip r:embed="rId2"/>
          <a:stretch>
            <a:fillRect/>
          </a:stretch>
        </p:blipFill>
        <p:spPr>
          <a:xfrm>
            <a:off x="1993927" y="4100975"/>
            <a:ext cx="5963482" cy="1943371"/>
          </a:xfrm>
          <a:prstGeom prst="rect">
            <a:avLst/>
          </a:prstGeom>
        </p:spPr>
      </p:pic>
    </p:spTree>
    <p:extLst>
      <p:ext uri="{BB962C8B-B14F-4D97-AF65-F5344CB8AC3E}">
        <p14:creationId xmlns:p14="http://schemas.microsoft.com/office/powerpoint/2010/main" val="1847607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focus on Educator Preparation Program levers: Student Ambassador Recruitment Model</a:t>
            </a:r>
          </a:p>
        </p:txBody>
      </p:sp>
      <p:sp>
        <p:nvSpPr>
          <p:cNvPr id="3" name="Content Placeholder 2"/>
          <p:cNvSpPr>
            <a:spLocks noGrp="1"/>
          </p:cNvSpPr>
          <p:nvPr>
            <p:ph idx="1"/>
          </p:nvPr>
        </p:nvSpPr>
        <p:spPr/>
        <p:txBody>
          <a:bodyPr>
            <a:normAutofit lnSpcReduction="10000"/>
          </a:bodyPr>
          <a:lstStyle/>
          <a:p>
            <a:pPr marL="0" indent="0">
              <a:buNone/>
            </a:pPr>
            <a:r>
              <a:rPr lang="en-US" dirty="0"/>
              <a:t>Potential Responsibilities: </a:t>
            </a:r>
          </a:p>
          <a:p>
            <a:r>
              <a:rPr lang="en-US" dirty="0"/>
              <a:t>Identifying top students and organizations on campus throughout the year to target recruitment for the education major, such as: </a:t>
            </a:r>
          </a:p>
          <a:p>
            <a:pPr lvl="1"/>
            <a:r>
              <a:rPr lang="en-US" dirty="0"/>
              <a:t>tutoring and mentoring organizations </a:t>
            </a:r>
          </a:p>
          <a:p>
            <a:pPr lvl="1"/>
            <a:r>
              <a:rPr lang="en-US" dirty="0"/>
              <a:t>social justice classes and organizations </a:t>
            </a:r>
          </a:p>
          <a:p>
            <a:pPr lvl="1"/>
            <a:r>
              <a:rPr lang="en-US" dirty="0"/>
              <a:t>science and math classes</a:t>
            </a:r>
          </a:p>
          <a:p>
            <a:pPr lvl="1"/>
            <a:r>
              <a:rPr lang="en-US" dirty="0"/>
              <a:t>cultural organizations</a:t>
            </a:r>
          </a:p>
          <a:p>
            <a:r>
              <a:rPr lang="en-US" dirty="0"/>
              <a:t>Scheduling presentations and giving information sessions to classes and student organizations</a:t>
            </a:r>
          </a:p>
          <a:p>
            <a:r>
              <a:rPr lang="en-US" dirty="0"/>
              <a:t>Having offices hours to provide near-peer mentoring to potential majors </a:t>
            </a:r>
          </a:p>
          <a:p>
            <a:r>
              <a:rPr lang="en-US" dirty="0"/>
              <a:t>Marketing, publicity, and social media campaigns for the major</a:t>
            </a:r>
          </a:p>
          <a:p>
            <a:endParaRPr lang="en-US" dirty="0"/>
          </a:p>
        </p:txBody>
      </p:sp>
    </p:spTree>
    <p:extLst>
      <p:ext uri="{BB962C8B-B14F-4D97-AF65-F5344CB8AC3E}">
        <p14:creationId xmlns:p14="http://schemas.microsoft.com/office/powerpoint/2010/main" val="3713430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focus on Educator Preparation Program levers: District-EPP Partnership</a:t>
            </a:r>
          </a:p>
        </p:txBody>
      </p:sp>
      <p:graphicFrame>
        <p:nvGraphicFramePr>
          <p:cNvPr id="5" name="Diagram 4"/>
          <p:cNvGraphicFramePr/>
          <p:nvPr>
            <p:extLst>
              <p:ext uri="{D42A27DB-BD31-4B8C-83A1-F6EECF244321}">
                <p14:modId xmlns:p14="http://schemas.microsoft.com/office/powerpoint/2010/main" val="356561498"/>
              </p:ext>
            </p:extLst>
          </p:nvPr>
        </p:nvGraphicFramePr>
        <p:xfrm>
          <a:off x="770640" y="2011299"/>
          <a:ext cx="8596668" cy="4346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8748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a:t>
            </a:r>
          </a:p>
        </p:txBody>
      </p:sp>
    </p:spTree>
    <p:extLst>
      <p:ext uri="{BB962C8B-B14F-4D97-AF65-F5344CB8AC3E}">
        <p14:creationId xmlns:p14="http://schemas.microsoft.com/office/powerpoint/2010/main" val="254319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9282"/>
          </a:xfrm>
        </p:spPr>
        <p:txBody>
          <a:bodyPr/>
          <a:lstStyle/>
          <a:p>
            <a:r>
              <a:rPr lang="en-US" dirty="0"/>
              <a:t>Overview:</a:t>
            </a:r>
          </a:p>
        </p:txBody>
      </p:sp>
      <p:sp>
        <p:nvSpPr>
          <p:cNvPr id="3" name="Content Placeholder 2"/>
          <p:cNvSpPr>
            <a:spLocks noGrp="1"/>
          </p:cNvSpPr>
          <p:nvPr>
            <p:ph idx="1"/>
          </p:nvPr>
        </p:nvSpPr>
        <p:spPr>
          <a:xfrm>
            <a:off x="677334" y="1455577"/>
            <a:ext cx="8596668" cy="4585786"/>
          </a:xfrm>
        </p:spPr>
        <p:txBody>
          <a:bodyPr>
            <a:normAutofit fontScale="85000" lnSpcReduction="20000"/>
          </a:bodyPr>
          <a:lstStyle/>
          <a:p>
            <a:r>
              <a:rPr lang="en-US" dirty="0"/>
              <a:t>Background on the grant and recommendation writing process</a:t>
            </a:r>
          </a:p>
          <a:p>
            <a:r>
              <a:rPr lang="en-US" dirty="0"/>
              <a:t>Overview of the current Illinois landscape</a:t>
            </a:r>
          </a:p>
          <a:p>
            <a:pPr lvl="1"/>
            <a:r>
              <a:rPr lang="en-US" dirty="0"/>
              <a:t>Shortages</a:t>
            </a:r>
          </a:p>
          <a:p>
            <a:pPr lvl="1"/>
            <a:r>
              <a:rPr lang="en-US" dirty="0"/>
              <a:t>Homogenous workforce </a:t>
            </a:r>
          </a:p>
          <a:p>
            <a:pPr lvl="1"/>
            <a:r>
              <a:rPr lang="en-US" dirty="0"/>
              <a:t>Poor perceptions of the profession</a:t>
            </a:r>
          </a:p>
          <a:p>
            <a:pPr lvl="1"/>
            <a:r>
              <a:rPr lang="en-US" dirty="0"/>
              <a:t>Leaky pipeline</a:t>
            </a:r>
          </a:p>
          <a:p>
            <a:r>
              <a:rPr lang="en-US" dirty="0"/>
              <a:t>Illinois Vision for Teacher Preparation</a:t>
            </a:r>
          </a:p>
          <a:p>
            <a:r>
              <a:rPr lang="en-US" dirty="0"/>
              <a:t>Guiding Principles</a:t>
            </a:r>
          </a:p>
          <a:p>
            <a:r>
              <a:rPr lang="en-US" dirty="0"/>
              <a:t>Recommendations</a:t>
            </a:r>
          </a:p>
          <a:p>
            <a:pPr lvl="1"/>
            <a:r>
              <a:rPr lang="en-US" dirty="0"/>
              <a:t>Recruitment</a:t>
            </a:r>
          </a:p>
          <a:p>
            <a:pPr lvl="1"/>
            <a:r>
              <a:rPr lang="en-US" dirty="0"/>
              <a:t>Training</a:t>
            </a:r>
          </a:p>
          <a:p>
            <a:pPr lvl="1"/>
            <a:r>
              <a:rPr lang="en-US" dirty="0"/>
              <a:t>Pathways</a:t>
            </a:r>
          </a:p>
          <a:p>
            <a:pPr lvl="1"/>
            <a:r>
              <a:rPr lang="en-US" dirty="0"/>
              <a:t>Rural Innovation</a:t>
            </a:r>
          </a:p>
          <a:p>
            <a:r>
              <a:rPr lang="en-US" dirty="0"/>
              <a:t>School and District Level Levers</a:t>
            </a:r>
          </a:p>
          <a:p>
            <a:r>
              <a:rPr lang="en-US" dirty="0"/>
              <a:t>Questions and Discussion</a:t>
            </a:r>
          </a:p>
        </p:txBody>
      </p:sp>
    </p:spTree>
    <p:extLst>
      <p:ext uri="{BB962C8B-B14F-4D97-AF65-F5344CB8AC3E}">
        <p14:creationId xmlns:p14="http://schemas.microsoft.com/office/powerpoint/2010/main" val="3667580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NGA Grant and formation of report</a:t>
            </a:r>
          </a:p>
        </p:txBody>
      </p:sp>
      <p:sp>
        <p:nvSpPr>
          <p:cNvPr id="3" name="Content Placeholder 2"/>
          <p:cNvSpPr>
            <a:spLocks noGrp="1"/>
          </p:cNvSpPr>
          <p:nvPr>
            <p:ph idx="1"/>
          </p:nvPr>
        </p:nvSpPr>
        <p:spPr>
          <a:xfrm>
            <a:off x="677334" y="1470124"/>
            <a:ext cx="8596668" cy="4520129"/>
          </a:xfrm>
        </p:spPr>
        <p:txBody>
          <a:bodyPr>
            <a:normAutofit fontScale="92500" lnSpcReduction="20000"/>
          </a:bodyPr>
          <a:lstStyle/>
          <a:p>
            <a:r>
              <a:rPr lang="en-US" dirty="0"/>
              <a:t>The Governor’s Office was awarded a small grant and technical assistance to pull together a strategy to address educator workforce problems in Illinois</a:t>
            </a:r>
          </a:p>
          <a:p>
            <a:r>
              <a:rPr lang="en-US" dirty="0"/>
              <a:t>The Governor’s Office then convened a small, but diverse, group of stakeholders to create recommendations for the state on how to improve teacher preparation. The group was made up of members representation the following types of organizations: </a:t>
            </a:r>
          </a:p>
          <a:p>
            <a:pPr lvl="1"/>
            <a:r>
              <a:rPr lang="en-US" dirty="0"/>
              <a:t>State Agencies</a:t>
            </a:r>
          </a:p>
          <a:p>
            <a:pPr lvl="1"/>
            <a:r>
              <a:rPr lang="en-US" dirty="0"/>
              <a:t>Colleges of Education,  both public and private</a:t>
            </a:r>
          </a:p>
          <a:p>
            <a:pPr lvl="1"/>
            <a:r>
              <a:rPr lang="en-US" dirty="0"/>
              <a:t>Education Think-Tanks</a:t>
            </a:r>
          </a:p>
          <a:p>
            <a:pPr lvl="1"/>
            <a:r>
              <a:rPr lang="en-US" dirty="0"/>
              <a:t>Teacher Leader Non-Profit Groups</a:t>
            </a:r>
          </a:p>
          <a:p>
            <a:pPr lvl="1"/>
            <a:r>
              <a:rPr lang="en-US" dirty="0"/>
              <a:t>Regional Offices of Education</a:t>
            </a:r>
          </a:p>
          <a:p>
            <a:pPr marL="0" indent="0">
              <a:buNone/>
            </a:pPr>
            <a:endParaRPr lang="en-US" dirty="0"/>
          </a:p>
          <a:p>
            <a:r>
              <a:rPr lang="en-US" dirty="0"/>
              <a:t>The members of this group met multiple times between November 2016-June 2017 as well as multiple smaller working group meetings. Each member of the group spent approximately 30 hours in meetings for this work. With 15 members sitting on the group, that makes for a total of 480 hours. </a:t>
            </a:r>
          </a:p>
          <a:p>
            <a:endParaRPr lang="en-US" dirty="0"/>
          </a:p>
        </p:txBody>
      </p:sp>
    </p:spTree>
    <p:extLst>
      <p:ext uri="{BB962C8B-B14F-4D97-AF65-F5344CB8AC3E}">
        <p14:creationId xmlns:p14="http://schemas.microsoft.com/office/powerpoint/2010/main" val="309732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5935"/>
          </a:xfrm>
        </p:spPr>
        <p:txBody>
          <a:bodyPr>
            <a:normAutofit fontScale="90000"/>
          </a:bodyPr>
          <a:lstStyle/>
          <a:p>
            <a:r>
              <a:rPr lang="en-US" dirty="0"/>
              <a:t>Overview of the Current Illinois Landscape: Shortages</a:t>
            </a:r>
          </a:p>
        </p:txBody>
      </p:sp>
      <p:sp>
        <p:nvSpPr>
          <p:cNvPr id="3" name="Content Placeholder 2"/>
          <p:cNvSpPr>
            <a:spLocks noGrp="1"/>
          </p:cNvSpPr>
          <p:nvPr>
            <p:ph idx="1"/>
          </p:nvPr>
        </p:nvSpPr>
        <p:spPr>
          <a:xfrm>
            <a:off x="677334" y="1716833"/>
            <a:ext cx="8596668" cy="4324529"/>
          </a:xfrm>
        </p:spPr>
        <p:txBody>
          <a:bodyPr>
            <a:normAutofit/>
          </a:bodyPr>
          <a:lstStyle/>
          <a:p>
            <a:r>
              <a:rPr lang="en-US" b="1" dirty="0"/>
              <a:t>Illinois faces a shifting educator workforce marketplace, with increasing teacher retirements, low retention rates, and a potentially growing teacher shortage.  </a:t>
            </a:r>
            <a:endParaRPr lang="en-US" dirty="0"/>
          </a:p>
          <a:p>
            <a:pPr marL="285750" indent="-285750">
              <a:buFont typeface="Arial" panose="020B0604020202020204" pitchFamily="34" charset="0"/>
              <a:buChar char="•"/>
            </a:pPr>
            <a:r>
              <a:rPr lang="en-US" dirty="0"/>
              <a:t>Decreasing enrollment and completion in EPPs signal the threat of a growing shortage area  - from 2000 – 2015 enrollment dropped 39% </a:t>
            </a:r>
          </a:p>
        </p:txBody>
      </p:sp>
      <p:graphicFrame>
        <p:nvGraphicFramePr>
          <p:cNvPr id="5" name="Chart 4">
            <a:extLst>
              <a:ext uri="{FF2B5EF4-FFF2-40B4-BE49-F238E27FC236}">
                <a16:creationId xmlns:a16="http://schemas.microsoft.com/office/drawing/2014/main" xmlns="" id="{C648A7C9-0CBB-413B-9617-FE49F3614582}"/>
              </a:ext>
            </a:extLst>
          </p:cNvPr>
          <p:cNvGraphicFramePr>
            <a:graphicFrameLocks/>
          </p:cNvGraphicFramePr>
          <p:nvPr>
            <p:extLst>
              <p:ext uri="{D42A27DB-BD31-4B8C-83A1-F6EECF244321}">
                <p14:modId xmlns:p14="http://schemas.microsoft.com/office/powerpoint/2010/main" val="3345694338"/>
              </p:ext>
            </p:extLst>
          </p:nvPr>
        </p:nvGraphicFramePr>
        <p:xfrm>
          <a:off x="2689668" y="3171193"/>
          <a:ext cx="4572000" cy="31456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095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Current Illinois Landscape: Shortages</a:t>
            </a:r>
          </a:p>
        </p:txBody>
      </p:sp>
      <p:sp>
        <p:nvSpPr>
          <p:cNvPr id="3" name="Content Placeholder 2"/>
          <p:cNvSpPr>
            <a:spLocks noGrp="1"/>
          </p:cNvSpPr>
          <p:nvPr>
            <p:ph idx="1"/>
          </p:nvPr>
        </p:nvSpPr>
        <p:spPr>
          <a:xfrm>
            <a:off x="761309" y="2045494"/>
            <a:ext cx="8596668" cy="3880773"/>
          </a:xfrm>
        </p:spPr>
        <p:txBody>
          <a:bodyPr/>
          <a:lstStyle/>
          <a:p>
            <a:pPr marL="0" indent="0">
              <a:buNone/>
            </a:pPr>
            <a:endParaRPr lang="en-US" dirty="0"/>
          </a:p>
          <a:p>
            <a:endParaRPr lang="en-US" dirty="0"/>
          </a:p>
        </p:txBody>
      </p:sp>
      <p:pic>
        <p:nvPicPr>
          <p:cNvPr id="5" name="Picture 4"/>
          <p:cNvPicPr>
            <a:picLocks noChangeAspect="1"/>
          </p:cNvPicPr>
          <p:nvPr/>
        </p:nvPicPr>
        <p:blipFill>
          <a:blip r:embed="rId2"/>
          <a:stretch>
            <a:fillRect/>
          </a:stretch>
        </p:blipFill>
        <p:spPr>
          <a:xfrm>
            <a:off x="677334" y="1891300"/>
            <a:ext cx="5814960" cy="4150062"/>
          </a:xfrm>
          <a:prstGeom prst="rect">
            <a:avLst/>
          </a:prstGeom>
        </p:spPr>
      </p:pic>
      <p:sp>
        <p:nvSpPr>
          <p:cNvPr id="6" name="TextBox 5"/>
          <p:cNvSpPr txBox="1"/>
          <p:nvPr/>
        </p:nvSpPr>
        <p:spPr>
          <a:xfrm>
            <a:off x="6895322" y="1902721"/>
            <a:ext cx="2462655" cy="3139321"/>
          </a:xfrm>
          <a:prstGeom prst="rect">
            <a:avLst/>
          </a:prstGeom>
          <a:noFill/>
          <a:ln w="28575">
            <a:solidFill>
              <a:schemeClr val="accent2"/>
            </a:solidFill>
          </a:ln>
        </p:spPr>
        <p:txBody>
          <a:bodyPr wrap="square" rtlCol="0">
            <a:spAutoFit/>
          </a:bodyPr>
          <a:lstStyle/>
          <a:p>
            <a:r>
              <a:rPr lang="en-US" dirty="0"/>
              <a:t>Areas that face consistent undersupply: </a:t>
            </a:r>
          </a:p>
          <a:p>
            <a:endParaRPr lang="en-US" dirty="0"/>
          </a:p>
          <a:p>
            <a:pPr marL="285750" indent="-285750">
              <a:buFont typeface="Arial" panose="020B0604020202020204" pitchFamily="34" charset="0"/>
              <a:buChar char="•"/>
            </a:pPr>
            <a:r>
              <a:rPr lang="en-US" dirty="0"/>
              <a:t>Special Education </a:t>
            </a:r>
          </a:p>
          <a:p>
            <a:pPr marL="285750" indent="-285750">
              <a:buFont typeface="Arial" panose="020B0604020202020204" pitchFamily="34" charset="0"/>
              <a:buChar char="•"/>
            </a:pPr>
            <a:r>
              <a:rPr lang="en-US" dirty="0"/>
              <a:t>Bilingual</a:t>
            </a:r>
          </a:p>
          <a:p>
            <a:pPr marL="285750" indent="-285750">
              <a:buFont typeface="Arial" panose="020B0604020202020204" pitchFamily="34" charset="0"/>
              <a:buChar char="•"/>
            </a:pPr>
            <a:r>
              <a:rPr lang="en-US" dirty="0"/>
              <a:t>High School Math and Science</a:t>
            </a:r>
          </a:p>
          <a:p>
            <a:pPr marL="285750" indent="-285750">
              <a:buFont typeface="Arial" panose="020B0604020202020204" pitchFamily="34" charset="0"/>
              <a:buChar char="•"/>
            </a:pPr>
            <a:r>
              <a:rPr lang="en-US" dirty="0"/>
              <a:t>Regional Shortages – Rural and Small Schools</a:t>
            </a:r>
          </a:p>
        </p:txBody>
      </p:sp>
    </p:spTree>
    <p:extLst>
      <p:ext uri="{BB962C8B-B14F-4D97-AF65-F5344CB8AC3E}">
        <p14:creationId xmlns:p14="http://schemas.microsoft.com/office/powerpoint/2010/main" val="169295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Current Illinois Landscape: Shortages</a:t>
            </a:r>
          </a:p>
        </p:txBody>
      </p:sp>
      <p:sp>
        <p:nvSpPr>
          <p:cNvPr id="3" name="Content Placeholder 2"/>
          <p:cNvSpPr>
            <a:spLocks noGrp="1"/>
          </p:cNvSpPr>
          <p:nvPr>
            <p:ph idx="1"/>
          </p:nvPr>
        </p:nvSpPr>
        <p:spPr/>
        <p:txBody>
          <a:bodyPr/>
          <a:lstStyle/>
          <a:p>
            <a:r>
              <a:rPr lang="en-US" dirty="0"/>
              <a:t>However, while we know that shortages exist in certain subject and regional areas, data across the state is inconsistent.</a:t>
            </a:r>
          </a:p>
          <a:p>
            <a:pPr lvl="1"/>
            <a:r>
              <a:rPr lang="en-US" dirty="0"/>
              <a:t>ISBE reported in 2016 that there were 1,000 vacant teaching positions</a:t>
            </a:r>
          </a:p>
          <a:p>
            <a:pPr lvl="1"/>
            <a:r>
              <a:rPr lang="en-US" dirty="0"/>
              <a:t>IARSS Survey (2016) reported 60% of districts have difficulty hiring “high-quality candidates”</a:t>
            </a:r>
          </a:p>
          <a:p>
            <a:pPr lvl="1"/>
            <a:r>
              <a:rPr lang="en-US" dirty="0"/>
              <a:t>The Bellwether Analysis of 2014 ISBE Supply and Demand data found that the overall number of teachers outweigh the demand, but that these teachers are unevenly distributed across subject areas</a:t>
            </a:r>
          </a:p>
          <a:p>
            <a:r>
              <a:rPr lang="en-US" dirty="0"/>
              <a:t>One of the primary challenges faced by the state is the availability of consistent, reliable data. Without this, making targeted and effective change is difficult</a:t>
            </a:r>
          </a:p>
          <a:p>
            <a:pPr lvl="1"/>
            <a:endParaRPr lang="en-US" dirty="0"/>
          </a:p>
        </p:txBody>
      </p:sp>
    </p:spTree>
    <p:extLst>
      <p:ext uri="{BB962C8B-B14F-4D97-AF65-F5344CB8AC3E}">
        <p14:creationId xmlns:p14="http://schemas.microsoft.com/office/powerpoint/2010/main" val="56186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Current Illinois Landscape: Homogenous Teacher Workforce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72917729"/>
              </p:ext>
            </p:extLst>
          </p:nvPr>
        </p:nvGraphicFramePr>
        <p:xfrm>
          <a:off x="677863" y="2160588"/>
          <a:ext cx="4304684" cy="3881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extLst>
              <p:ext uri="{D42A27DB-BD31-4B8C-83A1-F6EECF244321}">
                <p14:modId xmlns:p14="http://schemas.microsoft.com/office/powerpoint/2010/main" val="1423983318"/>
              </p:ext>
            </p:extLst>
          </p:nvPr>
        </p:nvGraphicFramePr>
        <p:xfrm>
          <a:off x="4767943" y="2160588"/>
          <a:ext cx="5169160"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957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Overview of the Current Landscape: Poor Perception of the Teaching Profession</a:t>
            </a:r>
          </a:p>
        </p:txBody>
      </p:sp>
      <p:sp>
        <p:nvSpPr>
          <p:cNvPr id="3" name="Content Placeholder 2"/>
          <p:cNvSpPr>
            <a:spLocks noGrp="1"/>
          </p:cNvSpPr>
          <p:nvPr>
            <p:ph idx="1"/>
          </p:nvPr>
        </p:nvSpPr>
        <p:spPr>
          <a:xfrm>
            <a:off x="677334" y="1930401"/>
            <a:ext cx="8596668" cy="4110962"/>
          </a:xfrm>
        </p:spPr>
        <p:txBody>
          <a:bodyPr/>
          <a:lstStyle/>
          <a:p>
            <a:r>
              <a:rPr lang="en-US" dirty="0"/>
              <a:t>A poll conducted by Third Way of high-achieving college students found that:</a:t>
            </a:r>
          </a:p>
          <a:p>
            <a:pPr lvl="1"/>
            <a:r>
              <a:rPr lang="en-US" dirty="0"/>
              <a:t>Half of the students surveyed believe that teaching has gotten less prestigious in the last few years</a:t>
            </a:r>
          </a:p>
          <a:p>
            <a:pPr lvl="1"/>
            <a:r>
              <a:rPr lang="en-US" dirty="0"/>
              <a:t>Only 35% described teachers as “smart”</a:t>
            </a:r>
          </a:p>
          <a:p>
            <a:pPr lvl="1"/>
            <a:r>
              <a:rPr lang="en-US" dirty="0"/>
              <a:t>Education was seen as the top profession that “average” people choose</a:t>
            </a:r>
          </a:p>
          <a:p>
            <a:pPr marL="457200" lvl="1" indent="0">
              <a:buNone/>
            </a:pPr>
            <a:endParaRPr lang="en-US" dirty="0"/>
          </a:p>
          <a:p>
            <a:r>
              <a:rPr lang="en-US" dirty="0"/>
              <a:t>The OECD Teacher and Learning International Survey (TALIS) found that only 34% of U.S. teacher felt that teaching is valued by U.S. Society</a:t>
            </a:r>
          </a:p>
          <a:p>
            <a:endParaRPr lang="en-US" dirty="0"/>
          </a:p>
          <a:p>
            <a:r>
              <a:rPr lang="en-US" dirty="0"/>
              <a:t>If Illinois wants to build up a high-quality teacher workforce, these perceptions must change</a:t>
            </a:r>
          </a:p>
          <a:p>
            <a:pPr lvl="1"/>
            <a:endParaRPr lang="en-US" dirty="0"/>
          </a:p>
          <a:p>
            <a:pPr lvl="1"/>
            <a:endParaRPr lang="en-US" dirty="0"/>
          </a:p>
        </p:txBody>
      </p:sp>
    </p:spTree>
    <p:extLst>
      <p:ext uri="{BB962C8B-B14F-4D97-AF65-F5344CB8AC3E}">
        <p14:creationId xmlns:p14="http://schemas.microsoft.com/office/powerpoint/2010/main" val="168005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Current Illinois Landscape: A Leaky Pipeline</a:t>
            </a:r>
          </a:p>
        </p:txBody>
      </p:sp>
      <p:sp>
        <p:nvSpPr>
          <p:cNvPr id="3" name="Content Placeholder 2"/>
          <p:cNvSpPr>
            <a:spLocks noGrp="1"/>
          </p:cNvSpPr>
          <p:nvPr>
            <p:ph idx="1"/>
          </p:nvPr>
        </p:nvSpPr>
        <p:spPr>
          <a:xfrm>
            <a:off x="559837" y="2160589"/>
            <a:ext cx="8714165" cy="4398831"/>
          </a:xfrm>
        </p:spPr>
        <p:txBody>
          <a:bodyPr>
            <a:normAutofit fontScale="92500" lnSpcReduction="10000"/>
          </a:bodyPr>
          <a:lstStyle/>
          <a:p>
            <a:r>
              <a:rPr lang="en-US" dirty="0"/>
              <a:t>Illinois is losing potential teachers at every point of the pipeline.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Therefore for meaningful reform to take place, we must look systematically at the entire pipeline, not just adopt a single approach</a:t>
            </a:r>
          </a:p>
        </p:txBody>
      </p:sp>
      <p:graphicFrame>
        <p:nvGraphicFramePr>
          <p:cNvPr id="5" name="Chart 4">
            <a:extLst>
              <a:ext uri="{FF2B5EF4-FFF2-40B4-BE49-F238E27FC236}">
                <a16:creationId xmlns:a16="http://schemas.microsoft.com/office/drawing/2014/main" xmlns="" id="{29F0DB60-55A4-4BD7-8EB2-D6CA767E0341}"/>
              </a:ext>
            </a:extLst>
          </p:cNvPr>
          <p:cNvGraphicFramePr>
            <a:graphicFrameLocks/>
          </p:cNvGraphicFramePr>
          <p:nvPr>
            <p:extLst>
              <p:ext uri="{D42A27DB-BD31-4B8C-83A1-F6EECF244321}">
                <p14:modId xmlns:p14="http://schemas.microsoft.com/office/powerpoint/2010/main" val="3912912985"/>
              </p:ext>
            </p:extLst>
          </p:nvPr>
        </p:nvGraphicFramePr>
        <p:xfrm>
          <a:off x="1856792" y="2565917"/>
          <a:ext cx="5663681" cy="30884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75553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343</TotalTime>
  <Words>1243</Words>
  <Application>Microsoft Office PowerPoint</Application>
  <PresentationFormat>Custom</PresentationFormat>
  <Paragraphs>131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Improving Teacher Preparation Policy and Program</vt:lpstr>
      <vt:lpstr>Overview:</vt:lpstr>
      <vt:lpstr>NGA Grant and formation of report</vt:lpstr>
      <vt:lpstr>Overview of the Current Illinois Landscape: Shortages</vt:lpstr>
      <vt:lpstr>Overview of the Current Illinois Landscape: Shortages</vt:lpstr>
      <vt:lpstr>Overview of the Current Illinois Landscape: Shortages</vt:lpstr>
      <vt:lpstr>Overview of Current Illinois Landscape: Homogenous Teacher Workforce</vt:lpstr>
      <vt:lpstr>Overview of the Current Landscape: Poor Perception of the Teaching Profession</vt:lpstr>
      <vt:lpstr>Overview of the Current Illinois Landscape: A Leaky Pipeline</vt:lpstr>
      <vt:lpstr>Illinois Vision for Teacher Preparation</vt:lpstr>
      <vt:lpstr>Guiding Principles</vt:lpstr>
      <vt:lpstr>Recommendations: Recruiting Diverse, High-Quality Teaching Candidates</vt:lpstr>
      <vt:lpstr>Recommendations: Training Teachers for Success in the Classroom</vt:lpstr>
      <vt:lpstr>Recommendations: Creating Career Pathways for Teachers</vt:lpstr>
      <vt:lpstr>Recommendation: Rural Education Innovation</vt:lpstr>
      <vt:lpstr>A focus on Educator Preparation Program levers: Student Ambassador Recruitment Model</vt:lpstr>
      <vt:lpstr>A focus on Educator Preparation Program levers: District-EPP Partnership</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Teacher Preparation Policy and Program</dc:title>
  <dc:creator>Buck, Sam</dc:creator>
  <cp:lastModifiedBy>test</cp:lastModifiedBy>
  <cp:revision>24</cp:revision>
  <dcterms:created xsi:type="dcterms:W3CDTF">2017-10-11T20:58:57Z</dcterms:created>
  <dcterms:modified xsi:type="dcterms:W3CDTF">2017-10-23T14:20:11Z</dcterms:modified>
</cp:coreProperties>
</file>