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22"/>
  </p:notesMasterIdLst>
  <p:handoutMasterIdLst>
    <p:handoutMasterId r:id="rId23"/>
  </p:handoutMasterIdLst>
  <p:sldIdLst>
    <p:sldId id="259" r:id="rId2"/>
    <p:sldId id="322" r:id="rId3"/>
    <p:sldId id="343" r:id="rId4"/>
    <p:sldId id="261" r:id="rId5"/>
    <p:sldId id="274" r:id="rId6"/>
    <p:sldId id="308" r:id="rId7"/>
    <p:sldId id="309" r:id="rId8"/>
    <p:sldId id="310" r:id="rId9"/>
    <p:sldId id="315" r:id="rId10"/>
    <p:sldId id="339" r:id="rId11"/>
    <p:sldId id="341" r:id="rId12"/>
    <p:sldId id="325" r:id="rId13"/>
    <p:sldId id="342" r:id="rId14"/>
    <p:sldId id="337" r:id="rId15"/>
    <p:sldId id="326" r:id="rId16"/>
    <p:sldId id="344" r:id="rId17"/>
    <p:sldId id="345" r:id="rId18"/>
    <p:sldId id="346" r:id="rId19"/>
    <p:sldId id="347" r:id="rId20"/>
    <p:sldId id="31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Messing-Mathie" initials="AM" lastIdx="16" clrIdx="0">
    <p:extLst>
      <p:ext uri="{19B8F6BF-5375-455C-9EA6-DF929625EA0E}">
        <p15:presenceInfo xmlns:p15="http://schemas.microsoft.com/office/powerpoint/2012/main" userId="114cd4da784c92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E70"/>
    <a:srgbClr val="9EA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83252" autoAdjust="0"/>
  </p:normalViewPr>
  <p:slideViewPr>
    <p:cSldViewPr snapToGrid="0">
      <p:cViewPr varScale="1">
        <p:scale>
          <a:sx n="69" d="100"/>
          <a:sy n="69" d="100"/>
        </p:scale>
        <p:origin x="13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8CC1FB5-958A-4FA9-96B4-CF82D188AA9E}" type="datetimeFigureOut">
              <a:rPr lang="en-US" smtClean="0"/>
              <a:t>10/27/2017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26CC215-1591-4AC3-AB4F-CB063DBADC25}" type="slidenum">
              <a:rPr lang="en-US" smtClean="0"/>
              <a:t>‹#›</a:t>
            </a:fld>
            <a:endParaRPr lang="en-US"/>
          </a:p>
        </p:txBody>
      </p:sp>
    </p:spTree>
    <p:extLst>
      <p:ext uri="{BB962C8B-B14F-4D97-AF65-F5344CB8AC3E}">
        <p14:creationId xmlns:p14="http://schemas.microsoft.com/office/powerpoint/2010/main" val="4093403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94292C-7509-4B84-912A-9471AE02AC1C}" type="datetimeFigureOut">
              <a:rPr lang="en-US" smtClean="0"/>
              <a:t>10/27/2017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DB7086-AD6D-4A3B-AC18-65876888720D}" type="slidenum">
              <a:rPr lang="en-US" smtClean="0"/>
              <a:t>‹#›</a:t>
            </a:fld>
            <a:endParaRPr lang="en-US"/>
          </a:p>
        </p:txBody>
      </p:sp>
    </p:spTree>
    <p:extLst>
      <p:ext uri="{BB962C8B-B14F-4D97-AF65-F5344CB8AC3E}">
        <p14:creationId xmlns:p14="http://schemas.microsoft.com/office/powerpoint/2010/main" val="3149148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Connections to Schools and Colleges</a:t>
            </a:r>
            <a:r>
              <a:rPr lang="en-US" baseline="0" dirty="0" smtClean="0"/>
              <a:t> of Education:</a:t>
            </a:r>
          </a:p>
          <a:p>
            <a:pPr marL="171450" indent="-171450">
              <a:buFontTx/>
              <a:buChar char="-"/>
            </a:pPr>
            <a:r>
              <a:rPr lang="en-US" baseline="0" dirty="0" smtClean="0"/>
              <a:t>Education pathway – career exploration, recruitment, early college, and other planning strategies beginning in middle and high school</a:t>
            </a:r>
          </a:p>
          <a:p>
            <a:pPr marL="171450" indent="-171450">
              <a:buFontTx/>
              <a:buChar char="-"/>
            </a:pPr>
            <a:r>
              <a:rPr lang="en-US" baseline="0" dirty="0" smtClean="0"/>
              <a:t>Possibilities for embedding credentials within degree programs</a:t>
            </a:r>
          </a:p>
          <a:p>
            <a:pPr marL="171450" indent="-171450">
              <a:buFontTx/>
              <a:buChar char="-"/>
            </a:pPr>
            <a:r>
              <a:rPr lang="en-US" baseline="0" dirty="0" smtClean="0"/>
              <a:t>Work-based learning – implications of apprenticeship discussions for student teaching/teacher residency models, etc. </a:t>
            </a:r>
          </a:p>
          <a:p>
            <a:pPr marL="171450" indent="-171450">
              <a:buFontTx/>
              <a:buChar char="-"/>
            </a:pPr>
            <a:r>
              <a:rPr lang="en-US" baseline="0" dirty="0" smtClean="0"/>
              <a:t>Importance of partnership with employers</a:t>
            </a:r>
          </a:p>
          <a:p>
            <a:pPr marL="171450" indent="-171450">
              <a:buFontTx/>
              <a:buChar char="-"/>
            </a:pPr>
            <a:r>
              <a:rPr lang="en-US" baseline="0" dirty="0" smtClean="0"/>
              <a:t>Equity and diversity issues throughout</a:t>
            </a:r>
          </a:p>
          <a:p>
            <a:pPr marL="171450" indent="-171450">
              <a:buFontTx/>
              <a:buChar char="-"/>
            </a:pPr>
            <a:endParaRPr lang="en-US" baseline="0" dirty="0" smtClean="0"/>
          </a:p>
          <a:p>
            <a:pPr marL="171450" indent="-171450">
              <a:buFontTx/>
              <a:buChar char="-"/>
            </a:pPr>
            <a:r>
              <a:rPr lang="en-US" baseline="0" dirty="0" smtClean="0"/>
              <a:t>Know who at your institutions is attending or following these meetings</a:t>
            </a:r>
            <a:endParaRPr lang="en-US" dirty="0"/>
          </a:p>
        </p:txBody>
      </p:sp>
      <p:sp>
        <p:nvSpPr>
          <p:cNvPr id="4" name="Slide Number Placeholder 3"/>
          <p:cNvSpPr>
            <a:spLocks noGrp="1"/>
          </p:cNvSpPr>
          <p:nvPr>
            <p:ph type="sldNum" sz="quarter" idx="10"/>
          </p:nvPr>
        </p:nvSpPr>
        <p:spPr/>
        <p:txBody>
          <a:bodyPr/>
          <a:lstStyle/>
          <a:p>
            <a:fld id="{DFDB7086-AD6D-4A3B-AC18-65876888720D}" type="slidenum">
              <a:rPr lang="en-US" smtClean="0"/>
              <a:t>17</a:t>
            </a:fld>
            <a:endParaRPr lang="en-US"/>
          </a:p>
        </p:txBody>
      </p:sp>
    </p:spTree>
    <p:extLst>
      <p:ext uri="{BB962C8B-B14F-4D97-AF65-F5344CB8AC3E}">
        <p14:creationId xmlns:p14="http://schemas.microsoft.com/office/powerpoint/2010/main" val="348636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B7086-AD6D-4A3B-AC18-65876888720D}" type="slidenum">
              <a:rPr lang="en-US" smtClean="0"/>
              <a:t>18</a:t>
            </a:fld>
            <a:endParaRPr lang="en-US"/>
          </a:p>
        </p:txBody>
      </p:sp>
    </p:spTree>
    <p:extLst>
      <p:ext uri="{BB962C8B-B14F-4D97-AF65-F5344CB8AC3E}">
        <p14:creationId xmlns:p14="http://schemas.microsoft.com/office/powerpoint/2010/main" val="301472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44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76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6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49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01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81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57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2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2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96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6274D20-088F-4C7D-A6D5-9984D4D72D0C}"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0F196A6-EE2F-48B5-8632-3E0073011011}"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3751642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illinoisreportcard.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Lichtenberger@ibh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0620" y="196424"/>
            <a:ext cx="8310880" cy="2387600"/>
          </a:xfrm>
        </p:spPr>
        <p:txBody>
          <a:bodyPr>
            <a:normAutofit/>
          </a:bodyPr>
          <a:lstStyle/>
          <a:p>
            <a:r>
              <a:rPr lang="en-US" sz="4400" b="1" dirty="0" smtClean="0">
                <a:latin typeface="+mn-lt"/>
              </a:rPr>
              <a:t>Illinois Longitudinal Data System (ILDS)</a:t>
            </a:r>
            <a:br>
              <a:rPr lang="en-US" sz="4400" b="1" dirty="0" smtClean="0">
                <a:latin typeface="+mn-lt"/>
              </a:rPr>
            </a:br>
            <a:endParaRPr lang="en-US" sz="3200" i="1" dirty="0">
              <a:latin typeface="+mn-lt"/>
            </a:endParaRPr>
          </a:p>
        </p:txBody>
      </p:sp>
      <p:sp>
        <p:nvSpPr>
          <p:cNvPr id="3" name="TextBox 2"/>
          <p:cNvSpPr txBox="1"/>
          <p:nvPr/>
        </p:nvSpPr>
        <p:spPr>
          <a:xfrm>
            <a:off x="606534" y="3255963"/>
            <a:ext cx="8702566" cy="830997"/>
          </a:xfrm>
          <a:prstGeom prst="rect">
            <a:avLst/>
          </a:prstGeom>
          <a:noFill/>
        </p:spPr>
        <p:txBody>
          <a:bodyPr wrap="square" rtlCol="0">
            <a:spAutoFit/>
          </a:bodyPr>
          <a:lstStyle/>
          <a:p>
            <a:pPr algn="ctr"/>
            <a:r>
              <a:rPr lang="en-US" sz="2400" b="1" dirty="0" smtClean="0">
                <a:solidFill>
                  <a:schemeClr val="bg1"/>
                </a:solidFill>
              </a:rPr>
              <a:t>Eric Lichtenberger – Illinois Board of Higher Education</a:t>
            </a:r>
          </a:p>
          <a:p>
            <a:pPr algn="ctr"/>
            <a:r>
              <a:rPr lang="en-US" sz="2400" b="1" dirty="0" smtClean="0">
                <a:solidFill>
                  <a:schemeClr val="bg1"/>
                </a:solidFill>
              </a:rPr>
              <a:t>Stephanie Bernoteit- Illinois Board of Higher Education</a:t>
            </a:r>
          </a:p>
        </p:txBody>
      </p:sp>
    </p:spTree>
    <p:extLst>
      <p:ext uri="{BB962C8B-B14F-4D97-AF65-F5344CB8AC3E}">
        <p14:creationId xmlns:p14="http://schemas.microsoft.com/office/powerpoint/2010/main" val="226002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758406"/>
            <a:ext cx="7886700" cy="836762"/>
          </a:xfrm>
        </p:spPr>
        <p:txBody>
          <a:bodyPr>
            <a:normAutofit fontScale="90000"/>
          </a:bodyPr>
          <a:lstStyle/>
          <a:p>
            <a:pPr algn="ctr"/>
            <a:r>
              <a:rPr lang="en-US" sz="3600" b="1" dirty="0">
                <a:latin typeface="+mn-lt"/>
              </a:rPr>
              <a:t>Reporting Remedial Education Data</a:t>
            </a:r>
          </a:p>
        </p:txBody>
      </p:sp>
      <p:sp>
        <p:nvSpPr>
          <p:cNvPr id="5" name="TextBox 4"/>
          <p:cNvSpPr txBox="1"/>
          <p:nvPr/>
        </p:nvSpPr>
        <p:spPr>
          <a:xfrm>
            <a:off x="6830324" y="6071752"/>
            <a:ext cx="3209026" cy="369332"/>
          </a:xfrm>
          <a:prstGeom prst="rect">
            <a:avLst/>
          </a:prstGeom>
          <a:noFill/>
        </p:spPr>
        <p:txBody>
          <a:bodyPr wrap="square" rtlCol="0">
            <a:spAutoFit/>
          </a:bodyPr>
          <a:lstStyle/>
          <a:p>
            <a:r>
              <a:rPr lang="en-US" dirty="0">
                <a:hlinkClick r:id="rId2"/>
              </a:rPr>
              <a:t>https://illinoisreportcard.com/</a:t>
            </a:r>
            <a:r>
              <a:rPr lang="en-US" dirty="0"/>
              <a:t> </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329" y="1971029"/>
            <a:ext cx="6284671" cy="428685"/>
          </a:xfrm>
          <a:prstGeom prst="rect">
            <a:avLst/>
          </a:prstGeom>
        </p:spPr>
      </p:pic>
      <p:pic>
        <p:nvPicPr>
          <p:cNvPr id="6" name="Picture 5"/>
          <p:cNvPicPr/>
          <p:nvPr/>
        </p:nvPicPr>
        <p:blipFill rotWithShape="1">
          <a:blip r:embed="rId4"/>
          <a:srcRect l="40087" t="21984" r="27175" b="20971"/>
          <a:stretch/>
        </p:blipFill>
        <p:spPr bwMode="auto">
          <a:xfrm>
            <a:off x="395675" y="2073961"/>
            <a:ext cx="5279250" cy="48295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7855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95857453"/>
              </p:ext>
            </p:extLst>
          </p:nvPr>
        </p:nvGraphicFramePr>
        <p:xfrm>
          <a:off x="1663700" y="680796"/>
          <a:ext cx="8043711" cy="5756752"/>
        </p:xfrm>
        <a:graphic>
          <a:graphicData uri="http://schemas.openxmlformats.org/presentationml/2006/ole">
            <mc:AlternateContent xmlns:mc="http://schemas.openxmlformats.org/markup-compatibility/2006">
              <mc:Choice xmlns:v="urn:schemas-microsoft-com:vml" Requires="v">
                <p:oleObj spid="_x0000_s1041" name="Image" r:id="rId3" imgW="10289160" imgH="7363080" progId="Photoshop.Image.13">
                  <p:embed/>
                </p:oleObj>
              </mc:Choice>
              <mc:Fallback>
                <p:oleObj name="Image" r:id="rId3" imgW="10289160" imgH="7363080" progId="Photoshop.Image.13">
                  <p:embed/>
                  <p:pic>
                    <p:nvPicPr>
                      <p:cNvPr id="3" name="Object 2"/>
                      <p:cNvPicPr/>
                      <p:nvPr/>
                    </p:nvPicPr>
                    <p:blipFill>
                      <a:blip r:embed="rId4"/>
                      <a:stretch>
                        <a:fillRect/>
                      </a:stretch>
                    </p:blipFill>
                    <p:spPr>
                      <a:xfrm>
                        <a:off x="1663700" y="680796"/>
                        <a:ext cx="8043711" cy="5756752"/>
                      </a:xfrm>
                      <a:prstGeom prst="rect">
                        <a:avLst/>
                      </a:prstGeom>
                    </p:spPr>
                  </p:pic>
                </p:oleObj>
              </mc:Fallback>
            </mc:AlternateContent>
          </a:graphicData>
        </a:graphic>
      </p:graphicFrame>
    </p:spTree>
    <p:extLst>
      <p:ext uri="{BB962C8B-B14F-4D97-AF65-F5344CB8AC3E}">
        <p14:creationId xmlns:p14="http://schemas.microsoft.com/office/powerpoint/2010/main" val="97480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500063"/>
            <a:ext cx="10717923" cy="1325563"/>
          </a:xfrm>
        </p:spPr>
        <p:txBody>
          <a:bodyPr>
            <a:normAutofit/>
          </a:bodyPr>
          <a:lstStyle/>
          <a:p>
            <a:pPr algn="ctr"/>
            <a:r>
              <a:rPr lang="en-US" sz="3600" b="1" dirty="0" smtClean="0">
                <a:latin typeface="+mn-lt"/>
              </a:rPr>
              <a:t>Agency-Specific Requirements</a:t>
            </a:r>
            <a:endParaRPr lang="en-US" sz="3600" b="1" dirty="0">
              <a:latin typeface="+mn-lt"/>
            </a:endParaRPr>
          </a:p>
        </p:txBody>
      </p:sp>
      <p:sp>
        <p:nvSpPr>
          <p:cNvPr id="3" name="Content Placeholder 2"/>
          <p:cNvSpPr>
            <a:spLocks noGrp="1"/>
          </p:cNvSpPr>
          <p:nvPr>
            <p:ph idx="1"/>
          </p:nvPr>
        </p:nvSpPr>
        <p:spPr>
          <a:xfrm>
            <a:off x="5630041" y="2412538"/>
            <a:ext cx="5741276" cy="3154096"/>
          </a:xfrm>
        </p:spPr>
        <p:txBody>
          <a:bodyPr>
            <a:noAutofit/>
          </a:bodyPr>
          <a:lstStyle/>
          <a:p>
            <a:r>
              <a:rPr lang="en-US" sz="2400" dirty="0" smtClean="0"/>
              <a:t>Some participating agencies impose their own additional requirements</a:t>
            </a:r>
          </a:p>
          <a:p>
            <a:r>
              <a:rPr lang="en-US" sz="2400" dirty="0" smtClean="0"/>
              <a:t>Examples</a:t>
            </a:r>
          </a:p>
          <a:p>
            <a:pPr lvl="1"/>
            <a:r>
              <a:rPr lang="en-US" sz="2400" dirty="0" smtClean="0"/>
              <a:t>ICCB: Institutional Review</a:t>
            </a:r>
            <a:endParaRPr lang="en-US" sz="2400" dirty="0"/>
          </a:p>
          <a:p>
            <a:pPr lvl="1"/>
            <a:r>
              <a:rPr lang="en-US" sz="2400" dirty="0" smtClean="0"/>
              <a:t>IDES: Public Entity Sponsorship</a:t>
            </a:r>
          </a:p>
          <a:p>
            <a:pPr lvl="1"/>
            <a:r>
              <a:rPr lang="en-US" sz="2400" dirty="0" smtClean="0"/>
              <a:t>Various: Internal Control Questionnaire</a:t>
            </a:r>
          </a:p>
          <a:p>
            <a:r>
              <a:rPr lang="en-US" sz="2400" dirty="0" smtClean="0"/>
              <a:t>Education Systems Center staff consults on and facilitates these processes</a:t>
            </a:r>
            <a:endParaRPr lang="en-US" sz="2400" dirty="0"/>
          </a:p>
        </p:txBody>
      </p:sp>
      <p:pic>
        <p:nvPicPr>
          <p:cNvPr id="2050" name="Picture 2" descr="https://www.illinois.gov/about/PublishingImages/se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036" y="1810636"/>
            <a:ext cx="3785805" cy="37559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59615" y="5566634"/>
            <a:ext cx="4132645" cy="215444"/>
          </a:xfrm>
          <a:prstGeom prst="rect">
            <a:avLst/>
          </a:prstGeom>
          <a:noFill/>
        </p:spPr>
        <p:txBody>
          <a:bodyPr wrap="square" rtlCol="0">
            <a:spAutoFit/>
          </a:bodyPr>
          <a:lstStyle/>
          <a:p>
            <a:r>
              <a:rPr lang="en-US" sz="800" dirty="0"/>
              <a:t>Source: https://www.illinois.gov/about/PublishingImages/seal.gif</a:t>
            </a:r>
          </a:p>
        </p:txBody>
      </p:sp>
    </p:spTree>
    <p:extLst>
      <p:ext uri="{BB962C8B-B14F-4D97-AF65-F5344CB8AC3E}">
        <p14:creationId xmlns:p14="http://schemas.microsoft.com/office/powerpoint/2010/main" val="407734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Master Client Index ID</a:t>
            </a:r>
            <a:endParaRPr lang="en-US" sz="3600" dirty="0"/>
          </a:p>
        </p:txBody>
      </p:sp>
      <p:sp>
        <p:nvSpPr>
          <p:cNvPr id="4" name="Content Placeholder 3"/>
          <p:cNvSpPr>
            <a:spLocks noGrp="1"/>
          </p:cNvSpPr>
          <p:nvPr>
            <p:ph idx="1"/>
          </p:nvPr>
        </p:nvSpPr>
        <p:spPr>
          <a:xfrm>
            <a:off x="581192" y="2536097"/>
            <a:ext cx="11029615" cy="3115404"/>
          </a:xfrm>
        </p:spPr>
        <p:txBody>
          <a:bodyPr>
            <a:noAutofit/>
          </a:bodyPr>
          <a:lstStyle/>
          <a:p>
            <a:r>
              <a:rPr lang="en-US" sz="2400" dirty="0" smtClean="0"/>
              <a:t>All of the ILDS agencies periodically submit their demographic data to the Common Demographic Dataset Administrator (NIU)</a:t>
            </a:r>
          </a:p>
          <a:p>
            <a:r>
              <a:rPr lang="en-US" sz="2400" dirty="0" smtClean="0"/>
              <a:t>After each submission the NIU creates a unique ID for each individual and provides that back to the agencies. </a:t>
            </a:r>
          </a:p>
          <a:p>
            <a:r>
              <a:rPr lang="en-US" sz="2400" dirty="0" smtClean="0"/>
              <a:t>Agencies can then use the master client index ID to match their respective data sets together, without having to exchange sensitive information. </a:t>
            </a:r>
          </a:p>
          <a:p>
            <a:pPr lvl="1"/>
            <a:r>
              <a:rPr lang="en-US" sz="2400" dirty="0" smtClean="0"/>
              <a:t>Reduces risk</a:t>
            </a:r>
          </a:p>
          <a:p>
            <a:pPr lvl="1"/>
            <a:r>
              <a:rPr lang="en-US" sz="2400" dirty="0" smtClean="0"/>
              <a:t>Creates efficiencies in terms of matching and in processing data sharing agreements</a:t>
            </a:r>
          </a:p>
        </p:txBody>
      </p:sp>
    </p:spTree>
    <p:extLst>
      <p:ext uri="{BB962C8B-B14F-4D97-AF65-F5344CB8AC3E}">
        <p14:creationId xmlns:p14="http://schemas.microsoft.com/office/powerpoint/2010/main" val="88210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25" t="11124" r="18863" b="7412"/>
          <a:stretch/>
        </p:blipFill>
        <p:spPr>
          <a:xfrm>
            <a:off x="876300" y="621519"/>
            <a:ext cx="10342137" cy="5893581"/>
          </a:xfrm>
          <a:prstGeom prst="rect">
            <a:avLst/>
          </a:prstGeom>
        </p:spPr>
      </p:pic>
    </p:spTree>
    <p:extLst>
      <p:ext uri="{BB962C8B-B14F-4D97-AF65-F5344CB8AC3E}">
        <p14:creationId xmlns:p14="http://schemas.microsoft.com/office/powerpoint/2010/main" val="780831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500063"/>
            <a:ext cx="10717923" cy="1325563"/>
          </a:xfrm>
        </p:spPr>
        <p:txBody>
          <a:bodyPr>
            <a:normAutofit/>
          </a:bodyPr>
          <a:lstStyle/>
          <a:p>
            <a:pPr algn="ctr"/>
            <a:r>
              <a:rPr lang="en-US" sz="3600" b="1" dirty="0" smtClean="0">
                <a:latin typeface="+mn-lt"/>
              </a:rPr>
              <a:t>Gateways Credentials Project</a:t>
            </a:r>
            <a:endParaRPr lang="en-US" sz="3600" b="1" dirty="0">
              <a:latin typeface="+mn-lt"/>
            </a:endParaRPr>
          </a:p>
        </p:txBody>
      </p:sp>
      <p:sp>
        <p:nvSpPr>
          <p:cNvPr id="3" name="Content Placeholder 2"/>
          <p:cNvSpPr>
            <a:spLocks noGrp="1"/>
          </p:cNvSpPr>
          <p:nvPr>
            <p:ph idx="1"/>
          </p:nvPr>
        </p:nvSpPr>
        <p:spPr>
          <a:xfrm>
            <a:off x="743607" y="2000452"/>
            <a:ext cx="5444359" cy="3455048"/>
          </a:xfrm>
        </p:spPr>
        <p:txBody>
          <a:bodyPr>
            <a:normAutofit lnSpcReduction="10000"/>
          </a:bodyPr>
          <a:lstStyle/>
          <a:p>
            <a:r>
              <a:rPr lang="en-US" sz="2400" dirty="0" smtClean="0"/>
              <a:t>Joint project: IBHE, INCCRRA, ICCB, OECD.</a:t>
            </a:r>
          </a:p>
          <a:p>
            <a:r>
              <a:rPr lang="en-US" sz="2400" dirty="0" smtClean="0"/>
              <a:t>Focuses on the overlap between Gateways Credentials attainment and:</a:t>
            </a:r>
          </a:p>
          <a:p>
            <a:pPr lvl="1"/>
            <a:r>
              <a:rPr lang="en-US" sz="2400" dirty="0" smtClean="0"/>
              <a:t>Certificate and degree completion</a:t>
            </a:r>
          </a:p>
          <a:p>
            <a:pPr lvl="1"/>
            <a:r>
              <a:rPr lang="en-US" sz="2400" dirty="0" smtClean="0"/>
              <a:t>Enrollment patterns in college</a:t>
            </a:r>
          </a:p>
          <a:p>
            <a:pPr lvl="1"/>
            <a:r>
              <a:rPr lang="en-US" sz="2400" dirty="0" smtClean="0"/>
              <a:t>College majors (enrollment and degrees)</a:t>
            </a:r>
          </a:p>
          <a:p>
            <a:pPr lvl="1"/>
            <a:endParaRPr lang="en-US" dirty="0" smtClean="0"/>
          </a:p>
        </p:txBody>
      </p:sp>
      <p:pic>
        <p:nvPicPr>
          <p:cNvPr id="3074" name="Picture 2" descr="https://www.bls.gov/ooh/images/1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624" y="2158269"/>
            <a:ext cx="4395404" cy="3139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8624" y="5297845"/>
            <a:ext cx="4132645" cy="215444"/>
          </a:xfrm>
          <a:prstGeom prst="rect">
            <a:avLst/>
          </a:prstGeom>
          <a:noFill/>
        </p:spPr>
        <p:txBody>
          <a:bodyPr wrap="square" rtlCol="0">
            <a:spAutoFit/>
          </a:bodyPr>
          <a:lstStyle/>
          <a:p>
            <a:r>
              <a:rPr lang="en-US" sz="800" dirty="0"/>
              <a:t>Source: https://www.bls.gov/ooh/images/1641.jpg</a:t>
            </a:r>
          </a:p>
        </p:txBody>
      </p:sp>
    </p:spTree>
    <p:extLst>
      <p:ext uri="{BB962C8B-B14F-4D97-AF65-F5344CB8AC3E}">
        <p14:creationId xmlns:p14="http://schemas.microsoft.com/office/powerpoint/2010/main" val="1228711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
            </a:r>
            <a:br>
              <a:rPr lang="en-US" b="1" dirty="0" smtClean="0"/>
            </a:br>
            <a:r>
              <a:rPr lang="en-US" sz="4000" b="1" dirty="0" smtClean="0"/>
              <a:t>Illinois Consumer Protection</a:t>
            </a:r>
            <a:endParaRPr lang="en-US" sz="4000" b="1" dirty="0"/>
          </a:p>
        </p:txBody>
      </p:sp>
      <p:sp>
        <p:nvSpPr>
          <p:cNvPr id="3" name="Content Placeholder 2"/>
          <p:cNvSpPr>
            <a:spLocks noGrp="1"/>
          </p:cNvSpPr>
          <p:nvPr>
            <p:ph idx="1"/>
          </p:nvPr>
        </p:nvSpPr>
        <p:spPr>
          <a:xfrm>
            <a:off x="581192" y="1974574"/>
            <a:ext cx="11029615" cy="4651513"/>
          </a:xfrm>
        </p:spPr>
        <p:txBody>
          <a:bodyPr>
            <a:noAutofit/>
          </a:bodyPr>
          <a:lstStyle/>
          <a:p>
            <a:r>
              <a:rPr lang="en-US" sz="2400" dirty="0" smtClean="0"/>
              <a:t>United States Court of Appeals for the Seventh Circuit (8/29/17) </a:t>
            </a:r>
          </a:p>
          <a:p>
            <a:r>
              <a:rPr lang="en-US" sz="2400" dirty="0" smtClean="0"/>
              <a:t>Illinois Bible Colleges Association, et al. v. Lindsay K. H. Anderson, Chair of the Illinois Board of Higher Education</a:t>
            </a:r>
          </a:p>
          <a:p>
            <a:pPr lvl="1"/>
            <a:r>
              <a:rPr lang="en-US" sz="2400" dirty="0" smtClean="0"/>
              <a:t>“The statues in this case conform to the strictures of the Free Exercise Clause.  First, they are neutral:  They do not target religion or religious institutions…Further, certification of schools is based on the State’s review of the secular criteria that focuses on the schools’ faculty, facilities, and courses…Likewise, the laws are rationally related to a valid government purpose, namely protecting students and employers from relying on degrees with no true academic value, and protecting legitimate institutions of higher education by safeguarding the value of their degrees.”</a:t>
            </a:r>
          </a:p>
        </p:txBody>
      </p:sp>
    </p:spTree>
    <p:extLst>
      <p:ext uri="{BB962C8B-B14F-4D97-AF65-F5344CB8AC3E}">
        <p14:creationId xmlns:p14="http://schemas.microsoft.com/office/powerpoint/2010/main" val="2564247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
            </a:r>
            <a:br>
              <a:rPr lang="en-US" b="1" dirty="0" smtClean="0"/>
            </a:br>
            <a:r>
              <a:rPr lang="en-US" sz="4000" b="1" dirty="0" smtClean="0"/>
              <a:t>Points of Connection</a:t>
            </a:r>
            <a:endParaRPr lang="en-US" sz="4000" b="1" dirty="0"/>
          </a:p>
        </p:txBody>
      </p:sp>
      <p:sp>
        <p:nvSpPr>
          <p:cNvPr id="3" name="Content Placeholder 2"/>
          <p:cNvSpPr>
            <a:spLocks noGrp="1"/>
          </p:cNvSpPr>
          <p:nvPr>
            <p:ph idx="1"/>
          </p:nvPr>
        </p:nvSpPr>
        <p:spPr>
          <a:xfrm>
            <a:off x="581192" y="3061251"/>
            <a:ext cx="11029615" cy="3564835"/>
          </a:xfrm>
        </p:spPr>
        <p:txBody>
          <a:bodyPr>
            <a:noAutofit/>
          </a:bodyPr>
          <a:lstStyle/>
          <a:p>
            <a:r>
              <a:rPr lang="en-US" sz="2000" dirty="0" smtClean="0"/>
              <a:t>Public Act 99-0674 Illinois Postsecondary and Workforce Readiness Act (PWR Act) - signed by the Governor on 7/29/16</a:t>
            </a:r>
          </a:p>
          <a:p>
            <a:pPr lvl="1"/>
            <a:r>
              <a:rPr lang="en-US" sz="2000" dirty="0" smtClean="0"/>
              <a:t>Postsecondary and Career Expectations (</a:t>
            </a:r>
            <a:r>
              <a:rPr lang="en-US" sz="2000" dirty="0" err="1" smtClean="0"/>
              <a:t>PaCE</a:t>
            </a:r>
            <a:r>
              <a:rPr lang="en-US" sz="2000" dirty="0" smtClean="0"/>
              <a:t>)</a:t>
            </a:r>
          </a:p>
          <a:p>
            <a:pPr lvl="1"/>
            <a:r>
              <a:rPr lang="en-US" sz="2000" dirty="0" smtClean="0"/>
              <a:t>Pilot of competency-based high school graduation requirements </a:t>
            </a:r>
          </a:p>
          <a:p>
            <a:pPr lvl="1"/>
            <a:r>
              <a:rPr lang="en-US" sz="2000" dirty="0" smtClean="0"/>
              <a:t>Scaling of 12</a:t>
            </a:r>
            <a:r>
              <a:rPr lang="en-US" sz="2000" baseline="30000" dirty="0" smtClean="0"/>
              <a:t>th</a:t>
            </a:r>
            <a:r>
              <a:rPr lang="en-US" sz="2000" dirty="0" smtClean="0"/>
              <a:t> grade transitional courses</a:t>
            </a:r>
          </a:p>
          <a:p>
            <a:pPr lvl="1"/>
            <a:r>
              <a:rPr lang="en-US" sz="2000" dirty="0" smtClean="0"/>
              <a:t>College and career pathway endorsements on high school diplomas</a:t>
            </a:r>
          </a:p>
          <a:p>
            <a:r>
              <a:rPr lang="en-US" sz="2000" dirty="0"/>
              <a:t>P-20 Council</a:t>
            </a:r>
          </a:p>
          <a:p>
            <a:pPr lvl="1"/>
            <a:r>
              <a:rPr lang="en-US" sz="2000" dirty="0"/>
              <a:t>State ESSA plan</a:t>
            </a:r>
          </a:p>
          <a:p>
            <a:r>
              <a:rPr lang="en-US" sz="2000" dirty="0"/>
              <a:t>Governor’s Cabinet on Children and Youth</a:t>
            </a:r>
          </a:p>
          <a:p>
            <a:pPr lvl="1"/>
            <a:r>
              <a:rPr lang="en-US" sz="2000" dirty="0"/>
              <a:t>Apprenticeships and work-based learning with connections to the PWR Act</a:t>
            </a:r>
          </a:p>
          <a:p>
            <a:pPr lvl="1"/>
            <a:r>
              <a:rPr lang="en-US" sz="2000" dirty="0"/>
              <a:t>Early childhood workforce development</a:t>
            </a:r>
          </a:p>
          <a:p>
            <a:endParaRPr lang="en-US" sz="2400" dirty="0" smtClean="0"/>
          </a:p>
          <a:p>
            <a:endParaRPr lang="en-US" sz="2400" dirty="0" smtClean="0"/>
          </a:p>
        </p:txBody>
      </p:sp>
    </p:spTree>
    <p:extLst>
      <p:ext uri="{BB962C8B-B14F-4D97-AF65-F5344CB8AC3E}">
        <p14:creationId xmlns:p14="http://schemas.microsoft.com/office/powerpoint/2010/main" val="3360021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
            </a:r>
            <a:br>
              <a:rPr lang="en-US" b="1" dirty="0" smtClean="0"/>
            </a:br>
            <a:r>
              <a:rPr lang="en-US" sz="4000" b="1" dirty="0" smtClean="0"/>
              <a:t>Points of Connection</a:t>
            </a:r>
            <a:endParaRPr lang="en-US" sz="4000" b="1" dirty="0"/>
          </a:p>
        </p:txBody>
      </p:sp>
      <p:sp>
        <p:nvSpPr>
          <p:cNvPr id="3" name="Content Placeholder 2"/>
          <p:cNvSpPr>
            <a:spLocks noGrp="1"/>
          </p:cNvSpPr>
          <p:nvPr>
            <p:ph idx="1"/>
          </p:nvPr>
        </p:nvSpPr>
        <p:spPr>
          <a:xfrm>
            <a:off x="581192" y="1974574"/>
            <a:ext cx="11029615" cy="4651513"/>
          </a:xfrm>
        </p:spPr>
        <p:txBody>
          <a:bodyPr>
            <a:noAutofit/>
          </a:bodyPr>
          <a:lstStyle/>
          <a:p>
            <a:r>
              <a:rPr lang="en-US" sz="2800" dirty="0" smtClean="0"/>
              <a:t>Data and Information </a:t>
            </a:r>
          </a:p>
          <a:p>
            <a:pPr lvl="1"/>
            <a:r>
              <a:rPr lang="en-US" sz="2600" dirty="0" smtClean="0"/>
              <a:t>Career outcomes tool</a:t>
            </a:r>
          </a:p>
          <a:p>
            <a:pPr lvl="1"/>
            <a:r>
              <a:rPr lang="en-US" sz="2600" dirty="0" smtClean="0"/>
              <a:t>ISBE PEP project</a:t>
            </a:r>
          </a:p>
          <a:p>
            <a:pPr lvl="1"/>
            <a:r>
              <a:rPr lang="en-US" sz="2600" dirty="0" smtClean="0"/>
              <a:t>Workforce supply and demand</a:t>
            </a:r>
          </a:p>
          <a:p>
            <a:pPr lvl="1"/>
            <a:r>
              <a:rPr lang="en-US" sz="2600" dirty="0" smtClean="0"/>
              <a:t>Counting credential completion within and on top of degree programs</a:t>
            </a:r>
          </a:p>
          <a:p>
            <a:pPr lvl="1"/>
            <a:endParaRPr lang="en-US" sz="2600" dirty="0" smtClean="0"/>
          </a:p>
          <a:p>
            <a:endParaRPr lang="en-US" sz="2400" dirty="0" smtClean="0"/>
          </a:p>
        </p:txBody>
      </p:sp>
    </p:spTree>
    <p:extLst>
      <p:ext uri="{BB962C8B-B14F-4D97-AF65-F5344CB8AC3E}">
        <p14:creationId xmlns:p14="http://schemas.microsoft.com/office/powerpoint/2010/main" val="3640096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79158"/>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469091" cy="6741621"/>
          </a:xfrm>
          <a:prstGeom prst="rect">
            <a:avLst/>
          </a:prstGeom>
        </p:spPr>
      </p:pic>
    </p:spTree>
    <p:extLst>
      <p:ext uri="{BB962C8B-B14F-4D97-AF65-F5344CB8AC3E}">
        <p14:creationId xmlns:p14="http://schemas.microsoft.com/office/powerpoint/2010/main" val="97645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914400"/>
            <a:ext cx="9556750" cy="941390"/>
          </a:xfrm>
        </p:spPr>
        <p:txBody>
          <a:bodyPr>
            <a:normAutofit fontScale="90000"/>
          </a:bodyPr>
          <a:lstStyle/>
          <a:p>
            <a:r>
              <a:rPr lang="en-US" sz="4000" dirty="0" smtClean="0">
                <a:latin typeface="Arial Black" panose="020B0A04020102020204" pitchFamily="34" charset="0"/>
              </a:rPr>
              <a:t>What is the Illinois Longitudinal Data System?</a:t>
            </a:r>
            <a:endParaRPr lang="en-US" sz="4000" dirty="0">
              <a:latin typeface="Arial Black" panose="020B0A04020102020204" pitchFamily="34" charset="0"/>
            </a:endParaRPr>
          </a:p>
        </p:txBody>
      </p:sp>
      <p:sp>
        <p:nvSpPr>
          <p:cNvPr id="3" name="Content Placeholder 2"/>
          <p:cNvSpPr>
            <a:spLocks noGrp="1"/>
          </p:cNvSpPr>
          <p:nvPr>
            <p:ph idx="1"/>
          </p:nvPr>
        </p:nvSpPr>
        <p:spPr/>
        <p:txBody>
          <a:bodyPr/>
          <a:lstStyle/>
          <a:p>
            <a:pPr>
              <a:spcAft>
                <a:spcPts val="1200"/>
              </a:spcAft>
            </a:pPr>
            <a:r>
              <a:rPr lang="en-US" sz="2400" dirty="0" smtClean="0"/>
              <a:t>Builds from extensive existing efforts within and across agencies</a:t>
            </a:r>
          </a:p>
          <a:p>
            <a:pPr>
              <a:spcAft>
                <a:spcPts val="1200"/>
              </a:spcAft>
            </a:pPr>
            <a:r>
              <a:rPr lang="en-US" sz="2400" dirty="0" smtClean="0"/>
              <a:t>June 30, 2013: </a:t>
            </a:r>
            <a:r>
              <a:rPr lang="en-US" sz="2400" dirty="0"/>
              <a:t>S</a:t>
            </a:r>
            <a:r>
              <a:rPr lang="en-US" sz="2400" dirty="0" smtClean="0"/>
              <a:t>even State of Illinois agencies and the Office of the Governor (IBHE, ICCB, DCEO, IDES, IDHS, ISAC, </a:t>
            </a:r>
            <a:r>
              <a:rPr lang="en-US" sz="2400" dirty="0"/>
              <a:t>ISBE) enter into an intergovernmental agreement for </a:t>
            </a:r>
            <a:r>
              <a:rPr lang="en-US" sz="2400" dirty="0" err="1"/>
              <a:t>ILDS</a:t>
            </a:r>
            <a:r>
              <a:rPr lang="en-US" sz="2400" dirty="0"/>
              <a:t> </a:t>
            </a:r>
            <a:endParaRPr lang="en-US" sz="2400" dirty="0" smtClean="0"/>
          </a:p>
          <a:p>
            <a:pPr>
              <a:spcAft>
                <a:spcPts val="1200"/>
              </a:spcAft>
            </a:pPr>
            <a:r>
              <a:rPr lang="en-US" sz="2400" dirty="0" smtClean="0"/>
              <a:t>Establishes a cost-effective distributed LDS </a:t>
            </a:r>
            <a:r>
              <a:rPr lang="en-US" sz="2400" dirty="0"/>
              <a:t>model that avoids duplication and ensures sustainability</a:t>
            </a:r>
          </a:p>
          <a:p>
            <a:pPr marL="0" indent="0">
              <a:spcAft>
                <a:spcPts val="1200"/>
              </a:spcAft>
              <a:buNone/>
            </a:pPr>
            <a:endParaRPr lang="en-US" dirty="0" smtClean="0"/>
          </a:p>
          <a:p>
            <a:pPr marL="0" indent="0">
              <a:buNone/>
            </a:pPr>
            <a:endParaRPr lang="en-US" dirty="0"/>
          </a:p>
        </p:txBody>
      </p:sp>
    </p:spTree>
    <p:extLst>
      <p:ext uri="{BB962C8B-B14F-4D97-AF65-F5344CB8AC3E}">
        <p14:creationId xmlns:p14="http://schemas.microsoft.com/office/powerpoint/2010/main" val="3568656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70365"/>
            <a:ext cx="10515600" cy="815535"/>
          </a:xfrm>
        </p:spPr>
        <p:txBody>
          <a:bodyPr/>
          <a:lstStyle/>
          <a:p>
            <a:pPr algn="ctr"/>
            <a:r>
              <a:rPr lang="en-US" b="1" dirty="0" smtClean="0"/>
              <a:t>Thank you!  Questions….</a:t>
            </a:r>
            <a:endParaRPr lang="en-US" b="1"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Eric Lichtenberger </a:t>
            </a:r>
            <a:r>
              <a:rPr lang="en-US" dirty="0" smtClean="0">
                <a:hlinkClick r:id="rId2"/>
              </a:rPr>
              <a:t>Lichtenberger@ibhe.org</a:t>
            </a:r>
            <a:endParaRPr lang="en-US" dirty="0" smtClean="0"/>
          </a:p>
          <a:p>
            <a:pPr marL="0" indent="0" algn="ctr">
              <a:buNone/>
            </a:pPr>
            <a:r>
              <a:rPr lang="en-US" dirty="0" smtClean="0"/>
              <a:t>Stephanie Bernoteit </a:t>
            </a:r>
            <a:r>
              <a:rPr lang="en-US" dirty="0"/>
              <a:t>Bernoteit@ibhe.org</a:t>
            </a:r>
          </a:p>
          <a:p>
            <a:pPr marL="0" indent="0" algn="ctr">
              <a:buNone/>
            </a:pPr>
            <a:endParaRPr lang="en-US" dirty="0" smtClean="0"/>
          </a:p>
        </p:txBody>
      </p:sp>
    </p:spTree>
    <p:extLst>
      <p:ext uri="{BB962C8B-B14F-4D97-AF65-F5344CB8AC3E}">
        <p14:creationId xmlns:p14="http://schemas.microsoft.com/office/powerpoint/2010/main" val="268865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914400"/>
            <a:ext cx="9556750" cy="941390"/>
          </a:xfrm>
        </p:spPr>
        <p:txBody>
          <a:bodyPr>
            <a:noAutofit/>
          </a:bodyPr>
          <a:lstStyle/>
          <a:p>
            <a:r>
              <a:rPr lang="en-US" sz="3200" dirty="0" smtClean="0">
                <a:latin typeface="Arial Black" panose="020B0A04020102020204" pitchFamily="34" charset="0"/>
              </a:rPr>
              <a:t>Illinois Higher Education Information System</a:t>
            </a:r>
            <a:endParaRPr lang="en-US" sz="3200"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a:spcAft>
                <a:spcPts val="1200"/>
              </a:spcAft>
            </a:pPr>
            <a:r>
              <a:rPr lang="en-US" sz="2400" dirty="0" smtClean="0"/>
              <a:t>IBHE’s component of the ILDS</a:t>
            </a:r>
          </a:p>
          <a:p>
            <a:pPr>
              <a:spcAft>
                <a:spcPts val="1200"/>
              </a:spcAft>
            </a:pPr>
            <a:r>
              <a:rPr lang="en-US" sz="2400" dirty="0" smtClean="0"/>
              <a:t>Through the ILDS ACT, we have the statutory authority to collect student-unit records from all MAP eligible schools, as well as schools that confer graduate or professional degrees (N=130)</a:t>
            </a:r>
          </a:p>
          <a:p>
            <a:pPr>
              <a:spcAft>
                <a:spcPts val="1200"/>
              </a:spcAft>
            </a:pPr>
            <a:r>
              <a:rPr lang="en-US" sz="2400" dirty="0" smtClean="0"/>
              <a:t>Enrollment collection (three times a year)</a:t>
            </a:r>
          </a:p>
          <a:p>
            <a:pPr>
              <a:spcAft>
                <a:spcPts val="1200"/>
              </a:spcAft>
            </a:pPr>
            <a:r>
              <a:rPr lang="en-US" sz="2400" dirty="0" smtClean="0"/>
              <a:t>Degrees collection (annual)</a:t>
            </a:r>
          </a:p>
          <a:p>
            <a:pPr marL="0" indent="0">
              <a:spcAft>
                <a:spcPts val="1200"/>
              </a:spcAft>
              <a:buNone/>
            </a:pPr>
            <a:endParaRPr lang="en-US" sz="2400" dirty="0"/>
          </a:p>
          <a:p>
            <a:pPr marL="0" indent="0">
              <a:spcAft>
                <a:spcPts val="1200"/>
              </a:spcAft>
              <a:buNone/>
            </a:pPr>
            <a:endParaRPr lang="en-US" dirty="0" smtClean="0"/>
          </a:p>
          <a:p>
            <a:pPr marL="0" indent="0">
              <a:buNone/>
            </a:pPr>
            <a:endParaRPr lang="en-US" dirty="0"/>
          </a:p>
        </p:txBody>
      </p:sp>
    </p:spTree>
    <p:extLst>
      <p:ext uri="{BB962C8B-B14F-4D97-AF65-F5344CB8AC3E}">
        <p14:creationId xmlns:p14="http://schemas.microsoft.com/office/powerpoint/2010/main" val="334038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mn-lt"/>
              </a:rPr>
              <a:t>Active ILDS Governing Board Since 2013</a:t>
            </a:r>
          </a:p>
        </p:txBody>
      </p:sp>
      <p:sp>
        <p:nvSpPr>
          <p:cNvPr id="3" name="Content Placeholder 2"/>
          <p:cNvSpPr>
            <a:spLocks noGrp="1"/>
          </p:cNvSpPr>
          <p:nvPr>
            <p:ph idx="1"/>
          </p:nvPr>
        </p:nvSpPr>
        <p:spPr>
          <a:xfrm>
            <a:off x="867092" y="1915263"/>
            <a:ext cx="7146608" cy="4351338"/>
          </a:xfrm>
        </p:spPr>
        <p:txBody>
          <a:bodyPr>
            <a:noAutofit/>
          </a:bodyPr>
          <a:lstStyle/>
          <a:p>
            <a:r>
              <a:rPr lang="en-US" sz="2800" dirty="0" smtClean="0"/>
              <a:t>Quarterly meetings with interagency leadership</a:t>
            </a:r>
          </a:p>
          <a:p>
            <a:r>
              <a:rPr lang="en-US" sz="2800" dirty="0" smtClean="0"/>
              <a:t>Annual plans to establish priorities for action</a:t>
            </a:r>
          </a:p>
          <a:p>
            <a:r>
              <a:rPr lang="en-US" sz="2800" dirty="0" smtClean="0"/>
              <a:t>Delegation to agency staff to carry out priorities</a:t>
            </a:r>
          </a:p>
          <a:p>
            <a:pPr marL="0" indent="0" algn="ctr">
              <a:buNone/>
            </a:pPr>
            <a:r>
              <a:rPr lang="en-US" sz="2800" u="sng" dirty="0"/>
              <a:t>i</a:t>
            </a:r>
            <a:r>
              <a:rPr lang="en-US" sz="2800" u="sng" dirty="0" smtClean="0"/>
              <a:t>llinoislds.org</a:t>
            </a:r>
            <a:endParaRPr lang="en-US" sz="2800" u="sng"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9263" y="2006600"/>
            <a:ext cx="3211545" cy="4168665"/>
          </a:xfrm>
          <a:prstGeom prst="rect">
            <a:avLst/>
          </a:prstGeom>
        </p:spPr>
      </p:pic>
    </p:spTree>
    <p:extLst>
      <p:ext uri="{BB962C8B-B14F-4D97-AF65-F5344CB8AC3E}">
        <p14:creationId xmlns:p14="http://schemas.microsoft.com/office/powerpoint/2010/main" val="1678753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3"/>
            <a:ext cx="10515600" cy="1325563"/>
          </a:xfrm>
        </p:spPr>
        <p:txBody>
          <a:bodyPr>
            <a:normAutofit/>
          </a:bodyPr>
          <a:lstStyle/>
          <a:p>
            <a:pPr algn="ctr"/>
            <a:r>
              <a:rPr lang="en-US" sz="3600" b="1" dirty="0">
                <a:latin typeface="+mn-lt"/>
              </a:rPr>
              <a:t>Statewide Longitudinal Data System Grant Program</a:t>
            </a:r>
          </a:p>
        </p:txBody>
      </p:sp>
      <p:sp>
        <p:nvSpPr>
          <p:cNvPr id="3" name="Content Placeholder 2"/>
          <p:cNvSpPr>
            <a:spLocks noGrp="1"/>
          </p:cNvSpPr>
          <p:nvPr>
            <p:ph idx="1"/>
          </p:nvPr>
        </p:nvSpPr>
        <p:spPr>
          <a:xfrm>
            <a:off x="581192" y="1955800"/>
            <a:ext cx="11029615" cy="3902999"/>
          </a:xfrm>
        </p:spPr>
        <p:txBody>
          <a:bodyPr>
            <a:noAutofit/>
          </a:bodyPr>
          <a:lstStyle/>
          <a:p>
            <a:r>
              <a:rPr lang="en-US" sz="2800" dirty="0" smtClean="0"/>
              <a:t>Since 2009, ILDS-related activities have benefitted from over $20 M in funding through the federal SLDS grant program</a:t>
            </a:r>
          </a:p>
          <a:p>
            <a:r>
              <a:rPr lang="en-US" sz="2800" dirty="0" smtClean="0"/>
              <a:t>Illinois recently received an additional $7 M through this competitive program</a:t>
            </a:r>
          </a:p>
          <a:p>
            <a:r>
              <a:rPr lang="en-US" sz="2800" dirty="0" smtClean="0"/>
              <a:t>Focus for new grant:</a:t>
            </a:r>
          </a:p>
          <a:p>
            <a:pPr lvl="1">
              <a:buFont typeface="Wingdings" panose="05000000000000000000" pitchFamily="2" charset="2"/>
              <a:buChar char="Ø"/>
            </a:pPr>
            <a:r>
              <a:rPr lang="en-US" sz="2800" dirty="0" smtClean="0"/>
              <a:t>Using data to better understand fiscal equity within education systems and return on investment</a:t>
            </a:r>
          </a:p>
          <a:p>
            <a:pPr lvl="1">
              <a:buFont typeface="Wingdings" panose="05000000000000000000" pitchFamily="2" charset="2"/>
              <a:buChar char="Ø"/>
            </a:pPr>
            <a:r>
              <a:rPr lang="en-US" sz="2800" dirty="0" smtClean="0"/>
              <a:t>Delivering data for instructional support</a:t>
            </a:r>
            <a:endParaRPr lang="en-US" sz="2800" dirty="0"/>
          </a:p>
        </p:txBody>
      </p:sp>
    </p:spTree>
    <p:extLst>
      <p:ext uri="{BB962C8B-B14F-4D97-AF65-F5344CB8AC3E}">
        <p14:creationId xmlns:p14="http://schemas.microsoft.com/office/powerpoint/2010/main" val="274657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Privacy Protection</a:t>
            </a:r>
            <a:endParaRPr lang="en-US" sz="3600" b="1" dirty="0"/>
          </a:p>
        </p:txBody>
      </p:sp>
      <p:sp>
        <p:nvSpPr>
          <p:cNvPr id="3" name="Content Placeholder 2"/>
          <p:cNvSpPr>
            <a:spLocks noGrp="1"/>
          </p:cNvSpPr>
          <p:nvPr>
            <p:ph idx="1"/>
          </p:nvPr>
        </p:nvSpPr>
        <p:spPr>
          <a:xfrm>
            <a:off x="457200" y="1852317"/>
            <a:ext cx="6084412" cy="4351338"/>
          </a:xfrm>
        </p:spPr>
        <p:txBody>
          <a:bodyPr>
            <a:normAutofit/>
          </a:bodyPr>
          <a:lstStyle/>
          <a:p>
            <a:pPr>
              <a:spcAft>
                <a:spcPts val="1200"/>
              </a:spcAft>
            </a:pPr>
            <a:r>
              <a:rPr lang="en-US" sz="2800" dirty="0" smtClean="0"/>
              <a:t>ILDS must fully comply with all state and federal law</a:t>
            </a:r>
          </a:p>
          <a:p>
            <a:pPr>
              <a:spcAft>
                <a:spcPts val="1200"/>
              </a:spcAft>
            </a:pPr>
            <a:r>
              <a:rPr lang="en-US" sz="2800" dirty="0" smtClean="0"/>
              <a:t>Only aggregate analysis and reporting – never used to track an individual’s progress</a:t>
            </a:r>
          </a:p>
          <a:p>
            <a:r>
              <a:rPr lang="en-US" sz="2800" dirty="0" smtClean="0"/>
              <a:t>Highest </a:t>
            </a:r>
            <a:r>
              <a:rPr lang="en-US" sz="2800" dirty="0"/>
              <a:t>technological </a:t>
            </a:r>
            <a:r>
              <a:rPr lang="en-US" sz="2800" dirty="0" smtClean="0"/>
              <a:t>and process safeguards</a:t>
            </a:r>
          </a:p>
        </p:txBody>
      </p:sp>
      <p:sp>
        <p:nvSpPr>
          <p:cNvPr id="4" name="Slide Number Placeholder 3"/>
          <p:cNvSpPr>
            <a:spLocks noGrp="1"/>
          </p:cNvSpPr>
          <p:nvPr>
            <p:ph type="sldNum" sz="quarter" idx="12"/>
          </p:nvPr>
        </p:nvSpPr>
        <p:spPr/>
        <p:txBody>
          <a:bodyPr/>
          <a:lstStyle/>
          <a:p>
            <a:fld id="{475F67D6-E261-4B5C-B011-50AC2DBCA22F}" type="slidenum">
              <a:rPr lang="en-US" smtClean="0"/>
              <a:pPr/>
              <a:t>6</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866" y="1897062"/>
            <a:ext cx="3635688" cy="4241637"/>
          </a:xfrm>
          <a:prstGeom prst="rect">
            <a:avLst/>
          </a:prstGeom>
        </p:spPr>
      </p:pic>
    </p:spTree>
    <p:extLst>
      <p:ext uri="{BB962C8B-B14F-4D97-AF65-F5344CB8AC3E}">
        <p14:creationId xmlns:p14="http://schemas.microsoft.com/office/powerpoint/2010/main" val="2632469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ILDS-related Privacy Protection Laws</a:t>
            </a:r>
            <a:endParaRPr lang="en-US" sz="3200" b="1" dirty="0"/>
          </a:p>
        </p:txBody>
      </p:sp>
      <p:sp>
        <p:nvSpPr>
          <p:cNvPr id="3" name="Content Placeholder 2"/>
          <p:cNvSpPr>
            <a:spLocks noGrp="1"/>
          </p:cNvSpPr>
          <p:nvPr>
            <p:ph idx="1"/>
          </p:nvPr>
        </p:nvSpPr>
        <p:spPr>
          <a:xfrm>
            <a:off x="1261242" y="2146300"/>
            <a:ext cx="8949558" cy="4368800"/>
          </a:xfrm>
        </p:spPr>
        <p:txBody>
          <a:bodyPr>
            <a:noAutofit/>
          </a:bodyPr>
          <a:lstStyle/>
          <a:p>
            <a:pPr marL="0" indent="0">
              <a:buNone/>
            </a:pPr>
            <a:r>
              <a:rPr lang="en-US" sz="1400" b="1" dirty="0" smtClean="0"/>
              <a:t>Federal</a:t>
            </a:r>
          </a:p>
          <a:p>
            <a:pPr marL="457200" indent="-457200">
              <a:buFont typeface="+mj-lt"/>
              <a:buAutoNum type="arabicPeriod"/>
            </a:pPr>
            <a:r>
              <a:rPr lang="en-US" sz="1400" dirty="0" smtClean="0"/>
              <a:t>Family Educational Rights and Privacy Act</a:t>
            </a:r>
          </a:p>
          <a:p>
            <a:pPr marL="457200" indent="-457200">
              <a:buFont typeface="+mj-lt"/>
              <a:buAutoNum type="arabicPeriod"/>
            </a:pPr>
            <a:r>
              <a:rPr lang="en-US" sz="1400" dirty="0"/>
              <a:t>Privacy Act of 1974</a:t>
            </a:r>
          </a:p>
          <a:p>
            <a:pPr marL="457200" indent="-457200">
              <a:buFont typeface="+mj-lt"/>
              <a:buAutoNum type="arabicPeriod"/>
            </a:pPr>
            <a:r>
              <a:rPr lang="en-US" sz="1400" dirty="0"/>
              <a:t>Health Insurance Portability and Accountability Act of 1996 (HIPAA)</a:t>
            </a:r>
          </a:p>
          <a:p>
            <a:pPr marL="457200" indent="-457200">
              <a:buFont typeface="+mj-lt"/>
              <a:buAutoNum type="arabicPeriod"/>
            </a:pPr>
            <a:r>
              <a:rPr lang="en-US" sz="1400" dirty="0"/>
              <a:t>The Social Security </a:t>
            </a:r>
            <a:r>
              <a:rPr lang="en-US" sz="1400" dirty="0" smtClean="0"/>
              <a:t>Act</a:t>
            </a:r>
          </a:p>
          <a:p>
            <a:pPr marL="457200" indent="-457200">
              <a:buFont typeface="+mj-lt"/>
              <a:buAutoNum type="arabicPeriod"/>
            </a:pPr>
            <a:r>
              <a:rPr lang="en-US" sz="1400" dirty="0" smtClean="0"/>
              <a:t>Gramm-Leach-Bliley Act</a:t>
            </a:r>
          </a:p>
          <a:p>
            <a:pPr marL="457200" indent="-457200">
              <a:buFont typeface="+mj-lt"/>
              <a:buAutoNum type="arabicPeriod"/>
            </a:pPr>
            <a:r>
              <a:rPr lang="en-US" sz="1400" dirty="0" smtClean="0"/>
              <a:t>Higher Education Act of 1965</a:t>
            </a:r>
          </a:p>
          <a:p>
            <a:pPr marL="0" indent="0">
              <a:buNone/>
            </a:pPr>
            <a:endParaRPr lang="en-US" sz="1400" dirty="0" smtClean="0"/>
          </a:p>
          <a:p>
            <a:pPr marL="0" indent="0">
              <a:buNone/>
            </a:pPr>
            <a:r>
              <a:rPr lang="en-US" sz="1400" b="1" dirty="0" smtClean="0"/>
              <a:t>State</a:t>
            </a:r>
          </a:p>
          <a:p>
            <a:pPr marL="457200" indent="-457200">
              <a:buFont typeface="+mj-lt"/>
              <a:buAutoNum type="arabicPeriod"/>
            </a:pPr>
            <a:r>
              <a:rPr lang="en-US" sz="1400" dirty="0" smtClean="0"/>
              <a:t>Illinois School Students Records Act</a:t>
            </a:r>
          </a:p>
          <a:p>
            <a:pPr marL="457200" indent="-457200">
              <a:buFont typeface="+mj-lt"/>
              <a:buAutoNum type="arabicPeriod"/>
            </a:pPr>
            <a:r>
              <a:rPr lang="en-US" sz="1400" dirty="0" smtClean="0"/>
              <a:t>Illinois Public Aid Code</a:t>
            </a:r>
          </a:p>
          <a:p>
            <a:pPr marL="457200" indent="-457200">
              <a:buFont typeface="+mj-lt"/>
              <a:buAutoNum type="arabicPeriod"/>
            </a:pPr>
            <a:r>
              <a:rPr lang="en-US" sz="1400" dirty="0" smtClean="0"/>
              <a:t>Illinois Unemployment Insurance Act</a:t>
            </a:r>
          </a:p>
          <a:p>
            <a:pPr marL="457200" indent="-457200">
              <a:buFont typeface="+mj-lt"/>
              <a:buAutoNum type="arabicPeriod"/>
            </a:pPr>
            <a:r>
              <a:rPr lang="en-US" sz="1400" dirty="0" smtClean="0"/>
              <a:t>Identity Protection Act</a:t>
            </a:r>
          </a:p>
          <a:p>
            <a:pPr marL="457200" indent="-457200">
              <a:buFont typeface="+mj-lt"/>
              <a:buAutoNum type="arabicPeriod"/>
            </a:pPr>
            <a:r>
              <a:rPr lang="en-US" sz="1400" dirty="0" smtClean="0"/>
              <a:t>Data Processing Confidentiality Act</a:t>
            </a:r>
          </a:p>
          <a:p>
            <a:pPr marL="457200" indent="-457200">
              <a:buFont typeface="+mj-lt"/>
              <a:buAutoNum type="arabicPeriod"/>
            </a:pPr>
            <a:r>
              <a:rPr lang="en-US" sz="1400" dirty="0" smtClean="0"/>
              <a:t>P-20 Longitudinal Education Data Systems Act</a:t>
            </a:r>
            <a:endParaRPr lang="en-US" sz="1400" dirty="0"/>
          </a:p>
        </p:txBody>
      </p:sp>
      <p:sp>
        <p:nvSpPr>
          <p:cNvPr id="4" name="Slide Number Placeholder 3"/>
          <p:cNvSpPr>
            <a:spLocks noGrp="1"/>
          </p:cNvSpPr>
          <p:nvPr>
            <p:ph type="sldNum" sz="quarter" idx="12"/>
          </p:nvPr>
        </p:nvSpPr>
        <p:spPr/>
        <p:txBody>
          <a:bodyPr/>
          <a:lstStyle/>
          <a:p>
            <a:fld id="{475F67D6-E261-4B5C-B011-50AC2DBCA22F}" type="slidenum">
              <a:rPr lang="en-US" smtClean="0"/>
              <a:pPr/>
              <a:t>7</a:t>
            </a:fld>
            <a:endParaRPr lang="en-US" dirty="0"/>
          </a:p>
        </p:txBody>
      </p:sp>
    </p:spTree>
    <p:extLst>
      <p:ext uri="{BB962C8B-B14F-4D97-AF65-F5344CB8AC3E}">
        <p14:creationId xmlns:p14="http://schemas.microsoft.com/office/powerpoint/2010/main" val="2873162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29" y="1663699"/>
            <a:ext cx="5157819" cy="4168667"/>
          </a:xfrm>
          <a:prstGeom prst="rect">
            <a:avLst/>
          </a:prstGeom>
        </p:spPr>
      </p:pic>
      <p:sp>
        <p:nvSpPr>
          <p:cNvPr id="3" name="TextBox 2"/>
          <p:cNvSpPr txBox="1"/>
          <p:nvPr/>
        </p:nvSpPr>
        <p:spPr>
          <a:xfrm>
            <a:off x="3365937" y="785940"/>
            <a:ext cx="5076497" cy="584775"/>
          </a:xfrm>
          <a:prstGeom prst="rect">
            <a:avLst/>
          </a:prstGeom>
          <a:noFill/>
        </p:spPr>
        <p:txBody>
          <a:bodyPr wrap="square" rtlCol="0">
            <a:spAutoFit/>
          </a:bodyPr>
          <a:lstStyle/>
          <a:p>
            <a:pPr algn="ctr"/>
            <a:r>
              <a:rPr lang="en-US" sz="3200" b="1" i="1" dirty="0" smtClean="0"/>
              <a:t>ILDS is not this!!!</a:t>
            </a:r>
            <a:endParaRPr lang="en-US" sz="3200" b="1" i="1" dirty="0"/>
          </a:p>
        </p:txBody>
      </p:sp>
      <p:pic>
        <p:nvPicPr>
          <p:cNvPr id="4" name="Picture 3"/>
          <p:cNvPicPr>
            <a:picLocks noChangeAspect="1"/>
          </p:cNvPicPr>
          <p:nvPr/>
        </p:nvPicPr>
        <p:blipFill>
          <a:blip r:embed="rId3"/>
          <a:stretch>
            <a:fillRect/>
          </a:stretch>
        </p:blipFill>
        <p:spPr>
          <a:xfrm>
            <a:off x="6708774" y="1663699"/>
            <a:ext cx="4581525" cy="4209521"/>
          </a:xfrm>
          <a:prstGeom prst="rect">
            <a:avLst/>
          </a:prstGeom>
        </p:spPr>
      </p:pic>
    </p:spTree>
    <p:extLst>
      <p:ext uri="{BB962C8B-B14F-4D97-AF65-F5344CB8AC3E}">
        <p14:creationId xmlns:p14="http://schemas.microsoft.com/office/powerpoint/2010/main" val="267518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262563"/>
            <a:ext cx="4910138" cy="688975"/>
          </a:xfrm>
        </p:spPr>
        <p:txBody>
          <a:bodyPr>
            <a:noAutofit/>
          </a:bodyPr>
          <a:lstStyle/>
          <a:p>
            <a:pPr algn="ctr"/>
            <a:r>
              <a:rPr lang="en-US" sz="3200" b="1" dirty="0">
                <a:latin typeface="+mn-lt"/>
              </a:rPr>
              <a:t>ILDS Conceptual Technical Architecture</a:t>
            </a:r>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178" y="788267"/>
            <a:ext cx="9549622" cy="5750711"/>
          </a:xfrm>
          <a:prstGeom prst="rect">
            <a:avLst/>
          </a:prstGeom>
        </p:spPr>
      </p:pic>
    </p:spTree>
    <p:extLst>
      <p:ext uri="{BB962C8B-B14F-4D97-AF65-F5344CB8AC3E}">
        <p14:creationId xmlns:p14="http://schemas.microsoft.com/office/powerpoint/2010/main" val="1353478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3664</TotalTime>
  <Words>829</Words>
  <Application>Microsoft Office PowerPoint</Application>
  <PresentationFormat>Widescreen</PresentationFormat>
  <Paragraphs>107</Paragraphs>
  <Slides>20</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 Black</vt:lpstr>
      <vt:lpstr>Calibri</vt:lpstr>
      <vt:lpstr>Gill Sans MT</vt:lpstr>
      <vt:lpstr>Wingdings</vt:lpstr>
      <vt:lpstr>Wingdings 2</vt:lpstr>
      <vt:lpstr>Dividend</vt:lpstr>
      <vt:lpstr>Image</vt:lpstr>
      <vt:lpstr>Illinois Longitudinal Data System (ILDS) </vt:lpstr>
      <vt:lpstr>What is the Illinois Longitudinal Data System?</vt:lpstr>
      <vt:lpstr>Illinois Higher Education Information System</vt:lpstr>
      <vt:lpstr>Active ILDS Governing Board Since 2013</vt:lpstr>
      <vt:lpstr>Statewide Longitudinal Data System Grant Program</vt:lpstr>
      <vt:lpstr>Privacy Protection</vt:lpstr>
      <vt:lpstr>ILDS-related Privacy Protection Laws</vt:lpstr>
      <vt:lpstr>PowerPoint Presentation</vt:lpstr>
      <vt:lpstr>ILDS Conceptual Technical Architecture</vt:lpstr>
      <vt:lpstr>Reporting Remedial Education Data</vt:lpstr>
      <vt:lpstr>PowerPoint Presentation</vt:lpstr>
      <vt:lpstr>Agency-Specific Requirements</vt:lpstr>
      <vt:lpstr>Master Client Index ID</vt:lpstr>
      <vt:lpstr>PowerPoint Presentation</vt:lpstr>
      <vt:lpstr>Gateways Credentials Project</vt:lpstr>
      <vt:lpstr> Illinois Consumer Protection</vt:lpstr>
      <vt:lpstr> Points of Connection</vt:lpstr>
      <vt:lpstr> Points of Connection</vt:lpstr>
      <vt:lpstr>PowerPoint Presentation</vt:lpstr>
      <vt:lpstr>Thank you!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Messing-Mathie</dc:creator>
  <cp:lastModifiedBy>Bernoteit, Stephanie</cp:lastModifiedBy>
  <cp:revision>100</cp:revision>
  <cp:lastPrinted>2016-09-27T19:33:46Z</cp:lastPrinted>
  <dcterms:created xsi:type="dcterms:W3CDTF">2016-05-09T15:56:50Z</dcterms:created>
  <dcterms:modified xsi:type="dcterms:W3CDTF">2017-10-27T16:00:14Z</dcterms:modified>
</cp:coreProperties>
</file>